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3660" r:id="rId6"/>
  </p:sldMasterIdLst>
  <p:notesMasterIdLst>
    <p:notesMasterId r:id="rId38"/>
  </p:notesMasterIdLst>
  <p:sldIdLst>
    <p:sldId id="2076138216" r:id="rId7"/>
    <p:sldId id="2110" r:id="rId8"/>
    <p:sldId id="2112" r:id="rId9"/>
    <p:sldId id="2113" r:id="rId10"/>
    <p:sldId id="1880" r:id="rId11"/>
    <p:sldId id="2114" r:id="rId12"/>
    <p:sldId id="2115" r:id="rId13"/>
    <p:sldId id="2116" r:id="rId14"/>
    <p:sldId id="2060" r:id="rId15"/>
    <p:sldId id="2117" r:id="rId16"/>
    <p:sldId id="2118" r:id="rId17"/>
    <p:sldId id="2119" r:id="rId18"/>
    <p:sldId id="2120" r:id="rId19"/>
    <p:sldId id="2121" r:id="rId20"/>
    <p:sldId id="2122" r:id="rId21"/>
    <p:sldId id="2123" r:id="rId22"/>
    <p:sldId id="2125" r:id="rId23"/>
    <p:sldId id="2127" r:id="rId24"/>
    <p:sldId id="2129" r:id="rId25"/>
    <p:sldId id="2059" r:id="rId26"/>
    <p:sldId id="2130" r:id="rId27"/>
    <p:sldId id="2064" r:id="rId28"/>
    <p:sldId id="2131" r:id="rId29"/>
    <p:sldId id="2133" r:id="rId30"/>
    <p:sldId id="2005" r:id="rId31"/>
    <p:sldId id="2006" r:id="rId32"/>
    <p:sldId id="2043" r:id="rId33"/>
    <p:sldId id="2045" r:id="rId34"/>
    <p:sldId id="2046" r:id="rId35"/>
    <p:sldId id="2135" r:id="rId36"/>
    <p:sldId id="213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A969C8-EBD4-4453-9B08-CED258DDD86A}" v="1" dt="2020-07-22T19:31:20.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3" d="100"/>
          <a:sy n="83" d="100"/>
        </p:scale>
        <p:origin x="30" y="153"/>
      </p:cViewPr>
      <p:guideLst/>
    </p:cSldViewPr>
  </p:slideViewPr>
  <p:notesTextViewPr>
    <p:cViewPr>
      <p:scale>
        <a:sx n="1" d="1"/>
        <a:sy n="1" d="1"/>
      </p:scale>
      <p:origin x="0" y="0"/>
    </p:cViewPr>
  </p:notesTextViewPr>
  <p:notesViewPr>
    <p:cSldViewPr snapToGrid="0">
      <p:cViewPr varScale="1">
        <p:scale>
          <a:sx n="68" d="100"/>
          <a:sy n="68" d="100"/>
        </p:scale>
        <p:origin x="252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49A969C8-EBD4-4453-9B08-CED258DDD86A}"/>
    <pc:docChg chg="addSld delSld modSld addMainMaster">
      <pc:chgData name="Julie Descamp (CLEARWATER GROUP LLC)" userId="5ec9b45e-09f7-4acb-ae45-95f738816775" providerId="ADAL" clId="{49A969C8-EBD4-4453-9B08-CED258DDD86A}" dt="2020-07-22T19:31:23.126" v="5" actId="47"/>
      <pc:docMkLst>
        <pc:docMk/>
      </pc:docMkLst>
      <pc:sldChg chg="del">
        <pc:chgData name="Julie Descamp (CLEARWATER GROUP LLC)" userId="5ec9b45e-09f7-4acb-ae45-95f738816775" providerId="ADAL" clId="{49A969C8-EBD4-4453-9B08-CED258DDD86A}" dt="2020-07-22T19:30:38.082" v="3" actId="47"/>
        <pc:sldMkLst>
          <pc:docMk/>
          <pc:sldMk cId="3635852913" sldId="1719"/>
        </pc:sldMkLst>
      </pc:sldChg>
      <pc:sldChg chg="modSp add mod">
        <pc:chgData name="Julie Descamp (CLEARWATER GROUP LLC)" userId="5ec9b45e-09f7-4acb-ae45-95f738816775" providerId="ADAL" clId="{49A969C8-EBD4-4453-9B08-CED258DDD86A}" dt="2020-07-22T19:30:27.054" v="2"/>
        <pc:sldMkLst>
          <pc:docMk/>
          <pc:sldMk cId="633729110" sldId="2076138216"/>
        </pc:sldMkLst>
        <pc:spChg chg="mod">
          <ac:chgData name="Julie Descamp (CLEARWATER GROUP LLC)" userId="5ec9b45e-09f7-4acb-ae45-95f738816775" providerId="ADAL" clId="{49A969C8-EBD4-4453-9B08-CED258DDD86A}" dt="2020-07-22T19:30:14.163" v="1"/>
          <ac:spMkLst>
            <pc:docMk/>
            <pc:sldMk cId="633729110" sldId="2076138216"/>
            <ac:spMk id="2" creationId="{00000000-0000-0000-0000-000000000000}"/>
          </ac:spMkLst>
        </pc:spChg>
        <pc:spChg chg="mod">
          <ac:chgData name="Julie Descamp (CLEARWATER GROUP LLC)" userId="5ec9b45e-09f7-4acb-ae45-95f738816775" providerId="ADAL" clId="{49A969C8-EBD4-4453-9B08-CED258DDD86A}" dt="2020-07-22T19:30:27.054" v="2"/>
          <ac:spMkLst>
            <pc:docMk/>
            <pc:sldMk cId="633729110" sldId="2076138216"/>
            <ac:spMk id="3" creationId="{A844FFA6-9262-4C36-A78A-C4C5EF77C6FE}"/>
          </ac:spMkLst>
        </pc:spChg>
      </pc:sldChg>
      <pc:sldChg chg="add del">
        <pc:chgData name="Julie Descamp (CLEARWATER GROUP LLC)" userId="5ec9b45e-09f7-4acb-ae45-95f738816775" providerId="ADAL" clId="{49A969C8-EBD4-4453-9B08-CED258DDD86A}" dt="2020-07-22T19:31:23.126" v="5" actId="47"/>
        <pc:sldMkLst>
          <pc:docMk/>
          <pc:sldMk cId="2474254983" sldId="2076138217"/>
        </pc:sldMkLst>
      </pc:sldChg>
      <pc:sldMasterChg chg="add addSldLayout">
        <pc:chgData name="Julie Descamp (CLEARWATER GROUP LLC)" userId="5ec9b45e-09f7-4acb-ae45-95f738816775" providerId="ADAL" clId="{49A969C8-EBD4-4453-9B08-CED258DDD86A}" dt="2020-07-22T19:30:02.521" v="0" actId="22"/>
        <pc:sldMasterMkLst>
          <pc:docMk/>
          <pc:sldMasterMk cId="87487412" sldId="2147483660"/>
        </pc:sldMasterMkLst>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49A969C8-EBD4-4453-9B08-CED258DDD86A}" dt="2020-07-22T19:30:02.521"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49A969C8-EBD4-4453-9B08-CED258DDD86A}" dt="2020-07-22T19:30:38.082" v="3" actId="47"/>
        <pc:sldMasterMkLst>
          <pc:docMk/>
          <pc:sldMasterMk cId="662980139" sldId="2147484016"/>
        </pc:sldMasterMkLst>
        <pc:sldLayoutChg chg="del">
          <pc:chgData name="Julie Descamp (CLEARWATER GROUP LLC)" userId="5ec9b45e-09f7-4acb-ae45-95f738816775" providerId="ADAL" clId="{49A969C8-EBD4-4453-9B08-CED258DDD86A}" dt="2020-07-22T19:30:38.082"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45EAB-0044-499E-BE36-F80877ABD1CB}"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4C28B-A5E4-462B-A992-9571DAF4A34D}" type="slidenum">
              <a:rPr lang="en-US" smtClean="0"/>
              <a:t>‹#›</a:t>
            </a:fld>
            <a:endParaRPr lang="en-US"/>
          </a:p>
        </p:txBody>
      </p:sp>
    </p:spTree>
    <p:extLst>
      <p:ext uri="{BB962C8B-B14F-4D97-AF65-F5344CB8AC3E}">
        <p14:creationId xmlns:p14="http://schemas.microsoft.com/office/powerpoint/2010/main" val="1221797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SharePoint/sp-dev-fx-extensions/tree/master/samples/js-command-clon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fabricweb.z5.web.core.windows.net/pr-deploy-site/refs/heads/master/theming-designer/index.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0792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ja-jp" sz="1000" dirty="0">
                <a:latin typeface="+mn-lt"/>
              </a:rPr>
              <a:t>SharePoint Framework (SPFx) 機能拡張は、SharePoint ページのコンテキスト内で実行されるクライアント側コンポーネントです。機能拡張を SharePoint Online にデプロイし、最新の JavaScript ツールとライブラリを使用して機能拡張を構築できます。</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26393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27461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u="sng" kern="1200">
              <a:solidFill>
                <a:schemeClr val="tx1"/>
              </a:solidFill>
              <a:effectLst/>
              <a:latin typeface="Segoe UI Light" pitchFamily="34" charset="0"/>
              <a:ea typeface="+mn-ea"/>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u="sng" kern="1200">
              <a:solidFill>
                <a:schemeClr val="tx1"/>
              </a:solidFill>
              <a:effectLst/>
              <a:latin typeface="Segoe UI Light" pitchFamily="34" charset="0"/>
              <a:ea typeface="+mn-ea"/>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ja-jp" sz="882" u="sng" kern="1200">
                <a:solidFill>
                  <a:schemeClr val="tx1"/>
                </a:solidFill>
                <a:effectLst/>
                <a:latin typeface="Segoe UI Light" pitchFamily="34" charset="0"/>
                <a:ea typeface="+mn-ea"/>
                <a:cs typeface="+mn-cs"/>
                <a:hlinkClick r:id="rId3"/>
              </a:rPr>
              <a:t>https://github.com/SharePoint/sp-dev-fx-extensions/tree/master/samples/js-command-clone</a:t>
            </a:r>
            <a:endParaRPr lang="en-US" sz="882" u="sng"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82350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dirty="0"/>
              <a:t>デモ リソースの場所: https://microsoft.sharepoint.com/:w:/t/MOCtoBaselineevents/EbetfHzQqwNAr8EY7NPVO-UBS79TO27J_9Ur_nuT_xQHiw?e=JYGf60</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70353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3853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15243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92854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8131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89306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7294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dirty="0"/>
              <a:t>デモ リソースの場所: https://microsoft.sharepoint.com/:w:/t/MOCtoBaselineevents/ERGPKlWSe6tCr4Gxh7550ccBBaoRNxTbc4WOr7-QVQOZRw?e=1H4Ian</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197097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7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ja-jp" sz="800" kern="1200">
                <a:solidFill>
                  <a:schemeClr val="tx1"/>
                </a:solidFill>
                <a:latin typeface="Segoe UI Light" pitchFamily="34" charset="0"/>
                <a:ea typeface="+mn-ea"/>
                <a:cs typeface="+mn-cs"/>
              </a:rPr>
              <a:t>MSGraphClient は、既存の </a:t>
            </a:r>
            <a:r>
              <a:rPr lang="ja-jp" u="sng">
                <a:hlinkClick r:id="rId3"/>
              </a:rPr>
              <a:t>Microsoft Graph JavaScript クライアント ライブラリ</a:t>
            </a:r>
            <a:r>
              <a:rPr lang="ja-jp" sz="800" kern="1200">
                <a:solidFill>
                  <a:schemeClr val="tx1"/>
                </a:solidFill>
                <a:latin typeface="Segoe UI Light" pitchFamily="34" charset="0"/>
                <a:ea typeface="+mn-ea"/>
                <a:cs typeface="+mn-cs"/>
              </a:rPr>
              <a:t>をラップし、他のクライアント側ソリューションでクライアント ライブラリを使用する場合と同じ機能を開発者に提供します。</a:t>
            </a:r>
          </a:p>
          <a:p>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9107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5776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54120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SharePoint サイトのテーマについて説明します。</a:t>
            </a:r>
          </a:p>
          <a:p>
            <a:pPr marL="0" marR="0" lvl="0" indent="0" algn="l" defTabSz="914367" rtl="0" eaLnBrk="1" fontAlgn="auto" latinLnBrk="0" hangingPunct="1">
              <a:lnSpc>
                <a:spcPct val="90000"/>
              </a:lnSpc>
              <a:spcBef>
                <a:spcPts val="0"/>
              </a:spcBef>
              <a:spcAft>
                <a:spcPts val="333"/>
              </a:spcAft>
              <a:buClrTx/>
              <a:buSzTx/>
              <a:buFontTx/>
              <a:buNone/>
              <a:tabLst/>
              <a:defRPr/>
            </a:pPr>
            <a:r>
              <a:rPr lang="ja-jp">
                <a:hlinkClick r:id="rId3"/>
              </a:rPr>
              <a:t>https://fabricweb.z5.web.core.windows.net/pr-deploy-site/refs/heads/master/theming-designer/index.html</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66387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8764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altLang="ja-JP" sz="1000" dirty="0"/>
              <a:t>SharePoint Framework (SPFx) </a:t>
            </a:r>
            <a:r>
              <a:rPr lang="ja-jp" altLang="en-US" sz="1000" dirty="0"/>
              <a:t>は、クライアント側の </a:t>
            </a:r>
            <a:r>
              <a:rPr lang="en-US" altLang="ja-JP" sz="1000" dirty="0"/>
              <a:t>SharePoint </a:t>
            </a:r>
            <a:r>
              <a:rPr lang="ja-jp" altLang="en-US" sz="1000" dirty="0"/>
              <a:t>開発の全面的なサポート、</a:t>
            </a:r>
            <a:r>
              <a:rPr lang="en-US" altLang="ja-JP" sz="1000" dirty="0"/>
              <a:t>SharePoint </a:t>
            </a:r>
            <a:r>
              <a:rPr lang="ja-jp" altLang="en-US" sz="1000" dirty="0"/>
              <a:t>データとの簡単な統合、およびオープン ソース ツールのサポートを提供するページおよび </a:t>
            </a:r>
            <a:r>
              <a:rPr lang="en-US" altLang="ja-JP" sz="1000" dirty="0"/>
              <a:t>Web </a:t>
            </a:r>
            <a:r>
              <a:rPr lang="ja-jp" altLang="en-US" sz="1000" dirty="0"/>
              <a:t>パーツ モデルです。</a:t>
            </a:r>
          </a:p>
          <a:p>
            <a:pPr marL="0" indent="0">
              <a:buFont typeface="Arial" panose="020B0604020202020204" pitchFamily="34" charset="0"/>
              <a:buNone/>
            </a:pPr>
            <a:endParaRPr lang="en-US" sz="10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240483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endParaRPr lang="en-US" sz="882" b="1" kern="1200">
              <a:solidFill>
                <a:schemeClr val="tx1"/>
              </a:solidFill>
              <a:effectLst/>
              <a:latin typeface="Segoe UI Light" pitchFamily="34" charset="0"/>
              <a:ea typeface="+mn-ea"/>
              <a:cs typeface="+mn-cs"/>
            </a:endParaRPr>
          </a:p>
          <a:p>
            <a:r>
              <a:rPr lang="ja-jp" sz="882" b="1" kern="1200">
                <a:solidFill>
                  <a:schemeClr val="tx1"/>
                </a:solidFill>
                <a:effectLst/>
                <a:latin typeface="Segoe UI Light" pitchFamily="34" charset="0"/>
                <a:ea typeface="+mn-ea"/>
                <a:cs typeface="+mn-cs"/>
              </a:rPr>
              <a:t>サイト デザインの GitHub の例</a:t>
            </a:r>
          </a:p>
          <a:p>
            <a:r>
              <a:rPr lang="ja-jp" sz="882" u="sng" kern="1200">
                <a:solidFill>
                  <a:schemeClr val="tx1"/>
                </a:solidFill>
                <a:effectLst/>
                <a:latin typeface="Segoe UI Light" pitchFamily="34" charset="0"/>
                <a:ea typeface="+mn-ea"/>
                <a:cs typeface="+mn-cs"/>
                <a:hlinkClick r:id="rId3"/>
              </a:rPr>
              <a:t>https://github.com/SharePoint/sp-dev-site-scripts</a:t>
            </a:r>
            <a:endParaRPr lang="en-US" sz="882" u="sng" kern="1200">
              <a:solidFill>
                <a:schemeClr val="tx1"/>
              </a:solidFill>
              <a:effectLst/>
              <a:latin typeface="Segoe UI Light" pitchFamily="34" charset="0"/>
              <a:ea typeface="+mn-ea"/>
              <a:cs typeface="+mn-cs"/>
            </a:endParaRPr>
          </a:p>
          <a:p>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90783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02186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Light" pitchFamily="34" charset="0"/>
              <a:ea typeface="+mn-ea"/>
              <a:cs typeface="+mn-cs"/>
            </a:endParaRPr>
          </a:p>
          <a:p>
            <a:r>
              <a:rPr lang="ja-jp" sz="882" b="0" i="0" kern="1200" dirty="0">
                <a:solidFill>
                  <a:schemeClr val="tx1"/>
                </a:solidFill>
                <a:effectLst/>
                <a:latin typeface="Segoe UI Light" pitchFamily="34" charset="0"/>
                <a:ea typeface="+mn-ea"/>
                <a:cs typeface="+mn-cs"/>
              </a:rPr>
              <a:t>これがユーザーが Web パーツを操作する方法であることの重要性を強調します。オプションが論理的な順序であり、すぐに使用できる (OOTB) オプションと一致していることを確認します。</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4134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3834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dirty="0"/>
              <a:t>デモ リソースの場所: https://microsoft.sharepoint.com/:w:/t/MOCtoBaselineevents/ERBwiD99TRdKhhQ-7nElZDcBamvEVtrmLDj-4xCUW57_ug?e=fR6170</a:t>
            </a:r>
          </a:p>
          <a:p>
            <a:pPr marL="0" indent="0">
              <a:buFontTx/>
              <a:buNone/>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2805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8/13/2020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image" Target="../media/image1.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theme" Target="../theme/theme3.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45633"/>
            <a:ext cx="9641860" cy="512448"/>
          </a:xfrm>
        </p:spPr>
        <p:txBody>
          <a:bodyPr/>
          <a:lstStyle/>
          <a:p>
            <a:r>
              <a:rPr lang="ja-jp" b="1" spc="0" dirty="0">
                <a:ea typeface="Meiryo" panose="020B0604030504040204" pitchFamily="34" charset="-128"/>
                <a:cs typeface="Meiryo" panose="020B0604030504040204" pitchFamily="34" charset="-128"/>
              </a:rPr>
              <a:t>SharePoint の拡張とカスタマイズ</a:t>
            </a:r>
            <a:endParaRPr lang="en-US" b="1" spc="0" dirty="0">
              <a:solidFill>
                <a:schemeClr val="tx1"/>
              </a:solidFill>
              <a:ea typeface="Meiryo" panose="020B0604030504040204" pitchFamily="34" charset="-128"/>
              <a:cs typeface="Meiryo" panose="020B0604030504040204" pitchFamily="34" charset="-128"/>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954655"/>
          </a:xfrm>
          <a:prstGeom prst="rect">
            <a:avLst/>
          </a:prstGeom>
          <a:noFill/>
        </p:spPr>
        <p:txBody>
          <a:bodyPr wrap="square" lIns="0" tIns="0" rIns="0" bIns="0" rtlCol="0">
            <a:spAutoFit/>
          </a:bodyPr>
          <a:lstStyle/>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SharePoint Framework Web パーツ</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SharePoint Framework 機能拡張</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SPFx ソリューションをパッケージ化してデプロイ</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Microsoft Graph の使用</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SPFx 内から Azure AD で保護されたサードパーティ API を使用</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Teams タブとしての Web パーツ</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SharePoint でのブランディングとテーマ設定</a:t>
            </a:r>
            <a:endParaRPr lang="en-US" sz="2400" dirty="0">
              <a:gradFill>
                <a:gsLst>
                  <a:gs pos="2917">
                    <a:schemeClr val="tx1"/>
                  </a:gs>
                  <a:gs pos="30000">
                    <a:schemeClr val="tx1"/>
                  </a:gs>
                </a:gsLst>
                <a:lin ang="5400000" scaled="0"/>
              </a:gradFill>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35571" y="3863356"/>
            <a:ext cx="9144000" cy="553998"/>
          </a:xfrm>
        </p:spPr>
        <p:txBody>
          <a:bodyPr/>
          <a:lstStyle/>
          <a:p>
            <a:r>
              <a:rPr lang="ja-jp" dirty="0"/>
              <a:t>SharePoint Framework </a:t>
            </a:r>
            <a:r>
              <a:rPr lang="ja-jp" b="1" dirty="0">
                <a:latin typeface="Meiryo" panose="020B0604030504040204" pitchFamily="34" charset="-128"/>
                <a:ea typeface="Meiryo" panose="020B0604030504040204" pitchFamily="34" charset="-128"/>
                <a:cs typeface="Meiryo" panose="020B0604030504040204" pitchFamily="34" charset="-128"/>
              </a:rPr>
              <a:t>機能拡張</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SharePoint Framework 機能拡張</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0808419" cy="3410164"/>
          </a:xfrm>
        </p:spPr>
        <p:txBody>
          <a:bodyPr/>
          <a:lstStyle/>
          <a:p>
            <a:pPr marL="0" indent="0">
              <a:buNone/>
            </a:pPr>
            <a:r>
              <a:rPr lang="ja-jp" dirty="0">
                <a:ea typeface="Meiryo" panose="020B0604030504040204" pitchFamily="34" charset="-128"/>
                <a:cs typeface="Meiryo" panose="020B0604030504040204" pitchFamily="34" charset="-128"/>
              </a:rPr>
              <a:t>SharePoint Framework 機能拡張を使用すると、SharePoint と Teams の開発機能を拡張できます。</a:t>
            </a:r>
            <a:endParaRPr lang="en-US" dirty="0">
              <a:ea typeface="Meiryo" panose="020B0604030504040204" pitchFamily="34" charset="-128"/>
              <a:cs typeface="Meiryo" panose="020B0604030504040204" pitchFamily="34" charset="-128"/>
            </a:endParaRPr>
          </a:p>
          <a:p>
            <a:r>
              <a:rPr lang="ja-jp" dirty="0">
                <a:ea typeface="Meiryo" panose="020B0604030504040204" pitchFamily="34" charset="-128"/>
                <a:cs typeface="Meiryo" panose="020B0604030504040204" pitchFamily="34" charset="-128"/>
              </a:rPr>
              <a:t>3 タイプの拡張が実現します。</a:t>
            </a:r>
          </a:p>
          <a:p>
            <a:pPr lvl="1"/>
            <a:r>
              <a:rPr lang="ja-jp" dirty="0">
                <a:ea typeface="Meiryo" panose="020B0604030504040204" pitchFamily="34" charset="-128"/>
                <a:cs typeface="Meiryo" panose="020B0604030504040204" pitchFamily="34" charset="-128"/>
              </a:rPr>
              <a:t>アプリケーション カスタマイザー: ページにスクリプトを追加し、既知の HTML 要素プレースホルダーにアクセスして、カスタム レンダリングで拡張します。</a:t>
            </a:r>
          </a:p>
          <a:p>
            <a:pPr lvl="1"/>
            <a:r>
              <a:rPr lang="ja-jp" dirty="0">
                <a:ea typeface="Meiryo" panose="020B0604030504040204" pitchFamily="34" charset="-128"/>
                <a:cs typeface="Meiryo" panose="020B0604030504040204" pitchFamily="34" charset="-128"/>
              </a:rPr>
              <a:t>コマンド セット: SharePoint コマンド サーフェスを拡張して新しいアクションを追加し、動作の実装に使用できるクライアント側コードを提供します。</a:t>
            </a:r>
          </a:p>
          <a:p>
            <a:pPr lvl="1"/>
            <a:r>
              <a:rPr lang="ja-jp" dirty="0">
                <a:ea typeface="Meiryo" panose="020B0604030504040204" pitchFamily="34" charset="-128"/>
                <a:cs typeface="Meiryo" panose="020B0604030504040204" pitchFamily="34" charset="-128"/>
              </a:rPr>
              <a:t>フィールド カスタマイザー: 変更されたビューをリスト内のフィールドのデータに提供します。</a:t>
            </a:r>
          </a:p>
        </p:txBody>
      </p:sp>
    </p:spTree>
    <p:extLst>
      <p:ext uri="{BB962C8B-B14F-4D97-AF65-F5344CB8AC3E}">
        <p14:creationId xmlns:p14="http://schemas.microsoft.com/office/powerpoint/2010/main" val="12133911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dirty="0">
                <a:latin typeface="+mn-lt"/>
                <a:ea typeface="Meiryo" panose="020B0604030504040204" pitchFamily="34" charset="-128"/>
                <a:cs typeface="Meiryo" panose="020B0604030504040204" pitchFamily="34" charset="-128"/>
              </a:rPr>
              <a:t>アプリケーション カスタマイザー機能拡張</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3" y="1696753"/>
            <a:ext cx="4751833" cy="3347997"/>
          </a:xfrm>
        </p:spPr>
        <p:txBody>
          <a:bodyPr>
            <a:normAutofit/>
          </a:bodyPr>
          <a:lstStyle/>
          <a:p>
            <a:pPr marL="0" indent="0">
              <a:buNone/>
            </a:pPr>
            <a:r>
              <a:rPr lang="ja-jp" dirty="0">
                <a:ea typeface="Meiryo" panose="020B0604030504040204" pitchFamily="34" charset="-128"/>
                <a:cs typeface="Meiryo" panose="020B0604030504040204" pitchFamily="34" charset="-128"/>
              </a:rPr>
              <a:t>アプリケーション カスタマイザーは、SharePoint ページの既知の場所へのアクセスを提供します。これにより、ビジネスと機能の要件に基づいて変更できます。</a:t>
            </a:r>
          </a:p>
        </p:txBody>
      </p:sp>
      <p:pic>
        <p:nvPicPr>
          <p:cNvPr id="1026" name="Picture 2" descr="ページにレンダリングされたカスタムのヘッダー要素とフッター要素">
            <a:extLst>
              <a:ext uri="{FF2B5EF4-FFF2-40B4-BE49-F238E27FC236}">
                <a16:creationId xmlns:a16="http://schemas.microsoft.com/office/drawing/2014/main" id="{F038F2DB-A49B-42E8-AAD9-050E23069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833" y="1548409"/>
            <a:ext cx="6004281" cy="397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20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ListView コマンド セット機能拡張</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658894" cy="861774"/>
          </a:xfrm>
        </p:spPr>
        <p:txBody>
          <a:bodyPr/>
          <a:lstStyle/>
          <a:p>
            <a:pPr marL="0" indent="0">
              <a:buNone/>
            </a:pPr>
            <a:r>
              <a:rPr lang="ja-jp" dirty="0">
                <a:ea typeface="Meiryo" panose="020B0604030504040204" pitchFamily="34" charset="-128"/>
                <a:cs typeface="Meiryo" panose="020B0604030504040204" pitchFamily="34" charset="-128"/>
              </a:rPr>
              <a:t>ListView コマンド セット機能拡張を使用すると、ページ上部のコマンド バー内にカスタム コントロールと機能を追加できます。</a:t>
            </a:r>
          </a:p>
        </p:txBody>
      </p:sp>
      <p:pic>
        <p:nvPicPr>
          <p:cNvPr id="2050" name="Picture 2" descr="1 つのドキュメントを選択して [Command One] ボタンを表示">
            <a:extLst>
              <a:ext uri="{FF2B5EF4-FFF2-40B4-BE49-F238E27FC236}">
                <a16:creationId xmlns:a16="http://schemas.microsoft.com/office/drawing/2014/main" id="{E1612525-C990-4CDF-8D64-3E9C58B11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232" y="2874428"/>
            <a:ext cx="5675539" cy="2204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78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フィールド カスタマイザー機能拡張</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658894" cy="3065455"/>
          </a:xfrm>
        </p:spPr>
        <p:txBody>
          <a:bodyPr/>
          <a:lstStyle/>
          <a:p>
            <a:pPr marL="0" indent="0">
              <a:buNone/>
            </a:pPr>
            <a:r>
              <a:rPr lang="ja-jp" dirty="0">
                <a:latin typeface="+mj-lt"/>
                <a:ea typeface="Meiryo" panose="020B0604030504040204" pitchFamily="34" charset="-128"/>
                <a:cs typeface="Meiryo" panose="020B0604030504040204" pitchFamily="34" charset="-128"/>
              </a:rPr>
              <a:t>フィールド カスタマイザー機能拡張を使用すると、SharePoint リスト内で特定のフィールドをレンダリングする方法をカスタマイズできます。</a:t>
            </a:r>
          </a:p>
          <a:p>
            <a:pPr marL="0" indent="0">
              <a:buNone/>
            </a:pPr>
            <a:endParaRPr lang="en-US" dirty="0">
              <a:latin typeface="+mj-lt"/>
              <a:ea typeface="Meiryo" panose="020B0604030504040204" pitchFamily="34" charset="-128"/>
              <a:cs typeface="Meiryo" panose="020B0604030504040204" pitchFamily="34" charset="-128"/>
            </a:endParaRPr>
          </a:p>
          <a:p>
            <a:r>
              <a:rPr lang="ja-jp" dirty="0">
                <a:latin typeface="+mj-lt"/>
                <a:ea typeface="Meiryo" panose="020B0604030504040204" pitchFamily="34" charset="-128"/>
                <a:cs typeface="Meiryo" panose="020B0604030504040204" pitchFamily="34" charset="-128"/>
              </a:rPr>
              <a:t>例:</a:t>
            </a:r>
          </a:p>
          <a:p>
            <a:pPr lvl="1"/>
            <a:r>
              <a:rPr lang="ja-jp" dirty="0">
                <a:latin typeface="+mj-lt"/>
                <a:ea typeface="Meiryo" panose="020B0604030504040204" pitchFamily="34" charset="-128"/>
                <a:cs typeface="Meiryo" panose="020B0604030504040204" pitchFamily="34" charset="-128"/>
              </a:rPr>
              <a:t>状況報告の会議</a:t>
            </a:r>
          </a:p>
          <a:p>
            <a:pPr lvl="1"/>
            <a:r>
              <a:rPr lang="ja-jp" dirty="0">
                <a:latin typeface="+mj-lt"/>
                <a:ea typeface="Meiryo" panose="020B0604030504040204" pitchFamily="34" charset="-128"/>
                <a:cs typeface="Meiryo" panose="020B0604030504040204" pitchFamily="34" charset="-128"/>
              </a:rPr>
              <a:t>パーセンテージ</a:t>
            </a:r>
          </a:p>
        </p:txBody>
      </p:sp>
      <p:pic>
        <p:nvPicPr>
          <p:cNvPr id="3074" name="Picture 2" descr="デバッグ クエリ パラメーターを使用しないフィールド レンダリング">
            <a:extLst>
              <a:ext uri="{FF2B5EF4-FFF2-40B4-BE49-F238E27FC236}">
                <a16:creationId xmlns:a16="http://schemas.microsoft.com/office/drawing/2014/main" id="{155C8D6E-B584-4589-96E2-C623BCE57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937" y="2840582"/>
            <a:ext cx="608647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964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spc="0" dirty="0">
                <a:latin typeface="+mn-lt"/>
                <a:ea typeface="Meiryo" panose="020B0604030504040204" pitchFamily="34" charset="-128"/>
                <a:cs typeface="Meiryo" panose="020B0604030504040204" pitchFamily="34" charset="-128"/>
              </a:rPr>
              <a:t>デモ</a:t>
            </a:r>
          </a:p>
        </p:txBody>
      </p:sp>
      <p:sp>
        <p:nvSpPr>
          <p:cNvPr id="5" name="Rectangle 4">
            <a:extLst>
              <a:ext uri="{FF2B5EF4-FFF2-40B4-BE49-F238E27FC236}">
                <a16:creationId xmlns:a16="http://schemas.microsoft.com/office/drawing/2014/main" id="{00F46602-B06F-46C1-912D-C12271F48CF5}"/>
              </a:ext>
            </a:extLst>
          </p:cNvPr>
          <p:cNvSpPr/>
          <p:nvPr/>
        </p:nvSpPr>
        <p:spPr>
          <a:xfrm>
            <a:off x="5188450" y="3115502"/>
            <a:ext cx="6370946" cy="523220"/>
          </a:xfrm>
          <a:prstGeom prst="rect">
            <a:avLst/>
          </a:prstGeom>
        </p:spPr>
        <p:txBody>
          <a:bodyPr wrap="square">
            <a:spAutoFit/>
          </a:bodyPr>
          <a:lstStyle/>
          <a:p>
            <a:r>
              <a:rPr lang="ja-jp" sz="2800" dirty="0">
                <a:ea typeface="Meiryo" panose="020B0604030504040204" pitchFamily="34" charset="-128"/>
                <a:cs typeface="Meiryo" panose="020B0604030504040204" pitchFamily="34" charset="-128"/>
              </a:rPr>
              <a:t>SharePoint Framework 機能拡張の作成</a:t>
            </a:r>
            <a:endParaRPr lang="en-US" sz="2800"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10605100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8954" y="2875002"/>
            <a:ext cx="6717016" cy="1107996"/>
          </a:xfrm>
        </p:spPr>
        <p:txBody>
          <a:bodyPr/>
          <a:lstStyle/>
          <a:p>
            <a:r>
              <a:rPr lang="ja-jp" dirty="0"/>
              <a:t>SPFx </a:t>
            </a:r>
            <a:r>
              <a:rPr lang="ja-jp" b="1" dirty="0">
                <a:latin typeface="Meiryo" panose="020B0604030504040204" pitchFamily="34" charset="-128"/>
                <a:ea typeface="Meiryo" panose="020B0604030504040204" pitchFamily="34" charset="-128"/>
                <a:cs typeface="Meiryo" panose="020B0604030504040204" pitchFamily="34" charset="-128"/>
              </a:rPr>
              <a:t>ソリューションを</a:t>
            </a:r>
            <a:br>
              <a:rPr lang="en-US" altLang="ja-JP" b="1" dirty="0">
                <a:latin typeface="Meiryo" panose="020B0604030504040204" pitchFamily="34" charset="-128"/>
                <a:ea typeface="Meiryo" panose="020B0604030504040204" pitchFamily="34" charset="-128"/>
                <a:cs typeface="Meiryo" panose="020B0604030504040204" pitchFamily="34" charset="-128"/>
              </a:rPr>
            </a:br>
            <a:r>
              <a:rPr lang="ja-jp" b="1" dirty="0">
                <a:latin typeface="Meiryo" panose="020B0604030504040204" pitchFamily="34" charset="-128"/>
                <a:ea typeface="Meiryo" panose="020B0604030504040204" pitchFamily="34" charset="-128"/>
                <a:cs typeface="Meiryo" panose="020B0604030504040204" pitchFamily="34" charset="-128"/>
              </a:rPr>
              <a:t>パッケージ化してデプロイする</a:t>
            </a:r>
          </a:p>
        </p:txBody>
      </p:sp>
    </p:spTree>
    <p:extLst>
      <p:ext uri="{BB962C8B-B14F-4D97-AF65-F5344CB8AC3E}">
        <p14:creationId xmlns:p14="http://schemas.microsoft.com/office/powerpoint/2010/main" val="41618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デプロイするパッケージを準備する</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3" y="1510141"/>
            <a:ext cx="10930877" cy="5264470"/>
          </a:xfrm>
        </p:spPr>
        <p:txBody>
          <a:bodyPr>
            <a:normAutofit/>
          </a:bodyPr>
          <a:lstStyle/>
          <a:p>
            <a:pPr marL="0" lvl="1" indent="0">
              <a:lnSpc>
                <a:spcPct val="110000"/>
              </a:lnSpc>
              <a:spcBef>
                <a:spcPts val="600"/>
              </a:spcBef>
              <a:buNone/>
            </a:pPr>
            <a:r>
              <a:rPr lang="ja-jp" sz="2800" dirty="0">
                <a:ea typeface="Meiryo" panose="020B0604030504040204" pitchFamily="34" charset="-128"/>
                <a:cs typeface="Meiryo" panose="020B0604030504040204" pitchFamily="34" charset="-128"/>
              </a:rPr>
              <a:t>開発者は、クライアント側ソリューション パッケージとともに SharePoint リストまたはドキュメント ライブラリをプロビジョニングして、Web パーツなどのクライアント側コンポーネントでリストやライブラリを使用可能にしなければならない場合があります。</a:t>
            </a:r>
          </a:p>
          <a:p>
            <a:pPr marL="228600" lvl="1">
              <a:lnSpc>
                <a:spcPct val="110000"/>
              </a:lnSpc>
              <a:spcBef>
                <a:spcPts val="600"/>
              </a:spcBef>
            </a:pPr>
            <a:r>
              <a:rPr lang="ja-jp" sz="2800" dirty="0">
                <a:ea typeface="Meiryo" panose="020B0604030504040204" pitchFamily="34" charset="-128"/>
                <a:cs typeface="Meiryo" panose="020B0604030504040204" pitchFamily="34" charset="-128"/>
              </a:rPr>
              <a:t>ソリューション パッケージを使用して SharePoint アセットをプロビジョニングします。</a:t>
            </a:r>
          </a:p>
          <a:p>
            <a:pPr marL="228600" lvl="1">
              <a:lnSpc>
                <a:spcPct val="110000"/>
              </a:lnSpc>
              <a:spcBef>
                <a:spcPts val="600"/>
              </a:spcBef>
            </a:pPr>
            <a:r>
              <a:rPr lang="ja-jp" sz="2800" dirty="0">
                <a:ea typeface="Meiryo" panose="020B0604030504040204" pitchFamily="34" charset="-128"/>
                <a:cs typeface="Meiryo" panose="020B0604030504040204" pitchFamily="34" charset="-128"/>
              </a:rPr>
              <a:t>ソリューションで SharePoint アイテムを作成します。</a:t>
            </a:r>
          </a:p>
          <a:p>
            <a:pPr marL="228600" lvl="1">
              <a:lnSpc>
                <a:spcPct val="110000"/>
              </a:lnSpc>
              <a:spcBef>
                <a:spcPts val="600"/>
              </a:spcBef>
            </a:pPr>
            <a:r>
              <a:rPr lang="ja-jp" sz="2800" dirty="0">
                <a:ea typeface="Meiryo" panose="020B0604030504040204" pitchFamily="34" charset="-128"/>
                <a:cs typeface="Meiryo" panose="020B0604030504040204" pitchFamily="34" charset="-128"/>
              </a:rPr>
              <a:t>SharePoint アイテムをアップグレードします。</a:t>
            </a:r>
          </a:p>
          <a:p>
            <a:pPr marL="228600" lvl="1">
              <a:lnSpc>
                <a:spcPct val="110000"/>
              </a:lnSpc>
              <a:spcBef>
                <a:spcPts val="600"/>
              </a:spcBef>
            </a:pPr>
            <a:r>
              <a:rPr lang="ja-jp" sz="2800" dirty="0">
                <a:ea typeface="Meiryo" panose="020B0604030504040204" pitchFamily="34" charset="-128"/>
                <a:cs typeface="Meiryo" panose="020B0604030504040204" pitchFamily="34" charset="-128"/>
              </a:rPr>
              <a:t>SharePoint Framework パッケージを更新します。</a:t>
            </a:r>
          </a:p>
        </p:txBody>
      </p:sp>
    </p:spTree>
    <p:extLst>
      <p:ext uri="{BB962C8B-B14F-4D97-AF65-F5344CB8AC3E}">
        <p14:creationId xmlns:p14="http://schemas.microsoft.com/office/powerpoint/2010/main" val="41194901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74453"/>
            <a:ext cx="11018520" cy="553998"/>
          </a:xfrm>
        </p:spPr>
        <p:txBody>
          <a:bodyPr>
            <a:normAutofit/>
          </a:bodyPr>
          <a:lstStyle/>
          <a:p>
            <a:r>
              <a:rPr lang="ja-jp" b="1" dirty="0">
                <a:ea typeface="Meiryo" panose="020B0604030504040204" pitchFamily="34" charset="-128"/>
                <a:cs typeface="Meiryo" panose="020B0604030504040204" pitchFamily="34" charset="-128"/>
              </a:rPr>
              <a:t>ソリューションをパッケージ化する</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3" y="1527394"/>
            <a:ext cx="11018520" cy="4936666"/>
          </a:xfrm>
        </p:spPr>
        <p:txBody>
          <a:bodyPr>
            <a:normAutofit/>
          </a:bodyPr>
          <a:lstStyle/>
          <a:p>
            <a:pPr marL="0" lvl="1" indent="0">
              <a:lnSpc>
                <a:spcPct val="110000"/>
              </a:lnSpc>
              <a:spcBef>
                <a:spcPts val="600"/>
              </a:spcBef>
              <a:spcAft>
                <a:spcPts val="600"/>
              </a:spcAft>
              <a:buNone/>
            </a:pPr>
            <a:r>
              <a:rPr lang="ja-jp" sz="2800" dirty="0">
                <a:ea typeface="Meiryo" panose="020B0604030504040204" pitchFamily="34" charset="-128"/>
                <a:cs typeface="Meiryo" panose="020B0604030504040204" pitchFamily="34" charset="-128"/>
              </a:rPr>
              <a:t>各パッケージ構成ファイルには、タスクがさまざまなソース ファイルやマニフェストを検索する場所を上書きするためのオプション設定や、パッケージを書き込む場所を定義するオプション設定が含まれています。さらに、さまざまなコンポーネント間の関係についてパッケージャーに指示する、必要なソリューション定義も含まれています。</a:t>
            </a:r>
          </a:p>
          <a:p>
            <a:pPr marL="228600" lvl="1"/>
            <a:r>
              <a:rPr lang="ja-jp" sz="2800" dirty="0">
                <a:ea typeface="Meiryo" panose="020B0604030504040204" pitchFamily="34" charset="-128"/>
                <a:cs typeface="Meiryo" panose="020B0604030504040204" pitchFamily="34" charset="-128"/>
              </a:rPr>
              <a:t>ソリューション定義 (ISolution)</a:t>
            </a:r>
          </a:p>
          <a:p>
            <a:pPr marL="228600" lvl="1"/>
            <a:r>
              <a:rPr lang="ja-jp" sz="2800" dirty="0">
                <a:ea typeface="Meiryo" panose="020B0604030504040204" pitchFamily="34" charset="-128"/>
                <a:cs typeface="Meiryo" panose="020B0604030504040204" pitchFamily="34" charset="-128"/>
              </a:rPr>
              <a:t>機能定義 (IFeature)</a:t>
            </a:r>
          </a:p>
          <a:p>
            <a:pPr marL="228600" lvl="1"/>
            <a:r>
              <a:rPr lang="ja-jp" sz="2800" dirty="0">
                <a:ea typeface="Meiryo" panose="020B0604030504040204" pitchFamily="34" charset="-128"/>
                <a:cs typeface="Meiryo" panose="020B0604030504040204" pitchFamily="34" charset="-128"/>
              </a:rPr>
              <a:t>ファイル パス</a:t>
            </a:r>
          </a:p>
        </p:txBody>
      </p:sp>
    </p:spTree>
    <p:extLst>
      <p:ext uri="{BB962C8B-B14F-4D97-AF65-F5344CB8AC3E}">
        <p14:creationId xmlns:p14="http://schemas.microsoft.com/office/powerpoint/2010/main" val="2693291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テナントスコープ ソリューションのデプロイメント</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72962" cy="5422503"/>
          </a:xfrm>
        </p:spPr>
        <p:txBody>
          <a:bodyPr>
            <a:noAutofit/>
          </a:bodyPr>
          <a:lstStyle/>
          <a:p>
            <a:pPr marL="0" lvl="1" indent="0">
              <a:buNone/>
            </a:pPr>
            <a:r>
              <a:rPr lang="ja-jp" sz="2800" dirty="0">
                <a:ea typeface="Meiryo" panose="020B0604030504040204" pitchFamily="34" charset="-128"/>
                <a:cs typeface="Meiryo" panose="020B0604030504040204" pitchFamily="34" charset="-128"/>
              </a:rPr>
              <a:t>SharePoint Framework 機能拡張のテナント全体のデプロイメント オプションは、アプリケーション カスタマイザーと ListView コマンド セットでサポートされています。これにより、テナント アプリ カタログ マネージャーは、テナント全体で、またはサイトで使用される Web/リスト テンプレートに基づいて、既定でアクティブ化される拡張機能を管理する簡単なオプションを利用できます。</a:t>
            </a:r>
          </a:p>
          <a:p>
            <a:pPr marL="228600" lvl="1"/>
            <a:r>
              <a:rPr lang="ja-jp" sz="2800" dirty="0">
                <a:gradFill>
                  <a:gsLst>
                    <a:gs pos="1250">
                      <a:srgbClr val="1A1A1A"/>
                    </a:gs>
                    <a:gs pos="100000">
                      <a:srgbClr val="1A1A1A"/>
                    </a:gs>
                  </a:gsLst>
                  <a:lin ang="5400000" scaled="0"/>
                </a:gradFill>
                <a:ea typeface="Meiryo" panose="020B0604030504040204" pitchFamily="34" charset="-128"/>
                <a:cs typeface="Meiryo" panose="020B0604030504040204" pitchFamily="34" charset="-128"/>
              </a:rPr>
              <a:t>テナントスコープ ソリューションのデプロイメント オプション</a:t>
            </a:r>
          </a:p>
          <a:p>
            <a:pPr marL="228600" lvl="1"/>
            <a:r>
              <a:rPr lang="ja-jp" sz="2800" dirty="0">
                <a:gradFill>
                  <a:gsLst>
                    <a:gs pos="1250">
                      <a:srgbClr val="1A1A1A"/>
                    </a:gs>
                    <a:gs pos="100000">
                      <a:srgbClr val="1A1A1A"/>
                    </a:gs>
                  </a:gsLst>
                  <a:lin ang="5400000" scaled="0"/>
                </a:gradFill>
                <a:ea typeface="Meiryo" panose="020B0604030504040204" pitchFamily="34" charset="-128"/>
                <a:cs typeface="Meiryo" panose="020B0604030504040204" pitchFamily="34" charset="-128"/>
              </a:rPr>
              <a:t>ソリューション固有の要件</a:t>
            </a:r>
          </a:p>
          <a:p>
            <a:pPr marL="228600" lvl="1"/>
            <a:r>
              <a:rPr lang="ja-jp" sz="2800" dirty="0">
                <a:gradFill>
                  <a:gsLst>
                    <a:gs pos="1250">
                      <a:srgbClr val="1A1A1A"/>
                    </a:gs>
                    <a:gs pos="100000">
                      <a:srgbClr val="1A1A1A"/>
                    </a:gs>
                  </a:gsLst>
                  <a:lin ang="5400000" scaled="0"/>
                </a:gradFill>
                <a:ea typeface="Meiryo" panose="020B0604030504040204" pitchFamily="34" charset="-128"/>
                <a:cs typeface="Meiryo" panose="020B0604030504040204" pitchFamily="34" charset="-128"/>
              </a:rPr>
              <a:t>テナント全体で利用できるようにソリューションを構成する</a:t>
            </a:r>
          </a:p>
          <a:p>
            <a:pPr marL="228600" lvl="1"/>
            <a:r>
              <a:rPr lang="ja-jp" sz="2800" dirty="0">
                <a:gradFill>
                  <a:gsLst>
                    <a:gs pos="1250">
                      <a:srgbClr val="1A1A1A"/>
                    </a:gs>
                    <a:gs pos="100000">
                      <a:srgbClr val="1A1A1A"/>
                    </a:gs>
                  </a:gsLst>
                  <a:lin ang="5400000" scaled="0"/>
                </a:gradFill>
                <a:ea typeface="Meiryo" panose="020B0604030504040204" pitchFamily="34" charset="-128"/>
                <a:cs typeface="Meiryo" panose="020B0604030504040204" pitchFamily="34" charset="-128"/>
              </a:rPr>
              <a:t>アプリ カタログでテナント全体のデプロイメントを承認します。</a:t>
            </a:r>
          </a:p>
          <a:p>
            <a:pPr marL="0" lvl="1" indent="0">
              <a:buNone/>
            </a:pPr>
            <a:endParaRPr lang="en-US" sz="2800"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7984305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93725" y="3503653"/>
            <a:ext cx="9144000" cy="553998"/>
          </a:xfrm>
        </p:spPr>
        <p:txBody>
          <a:bodyPr/>
          <a:lstStyle/>
          <a:p>
            <a:r>
              <a:rPr lang="ja-jp" dirty="0"/>
              <a:t>SharePoint Framework Web </a:t>
            </a:r>
            <a:r>
              <a:rPr lang="ja-jp" b="1" dirty="0">
                <a:latin typeface="Meiryo" panose="020B0604030504040204" pitchFamily="34" charset="-128"/>
                <a:ea typeface="Meiryo" panose="020B0604030504040204" pitchFamily="34" charset="-128"/>
                <a:cs typeface="Meiryo" panose="020B0604030504040204" pitchFamily="34" charset="-128"/>
              </a:rPr>
              <a:t>パーツ</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ドメイン分離 Web パーツ</a:t>
            </a:r>
          </a:p>
        </p:txBody>
      </p:sp>
      <p:pic>
        <p:nvPicPr>
          <p:cNvPr id="4" name="Picture 3" descr="分離された Web パーツの動作を示すアーキテクチャの概要">
            <a:extLst>
              <a:ext uri="{FF2B5EF4-FFF2-40B4-BE49-F238E27FC236}">
                <a16:creationId xmlns:a16="http://schemas.microsoft.com/office/drawing/2014/main" id="{F3F26AE0-7B63-4FBE-A8D7-CAC4BB731553}"/>
              </a:ext>
            </a:extLst>
          </p:cNvPr>
          <p:cNvPicPr/>
          <p:nvPr/>
        </p:nvPicPr>
        <p:blipFill>
          <a:blip r:embed="rId3">
            <a:extLst>
              <a:ext uri="{28A0092B-C50C-407E-A947-70E740481C1C}">
                <a14:useLocalDpi xmlns:a14="http://schemas.microsoft.com/office/drawing/2010/main" val="0"/>
              </a:ext>
            </a:extLst>
          </a:blip>
          <a:srcRect/>
          <a:stretch/>
        </p:blipFill>
        <p:spPr bwMode="auto">
          <a:xfrm>
            <a:off x="1673351" y="1246595"/>
            <a:ext cx="8479537" cy="4771639"/>
          </a:xfrm>
          <a:prstGeom prst="rect">
            <a:avLst/>
          </a:prstGeom>
          <a:noFill/>
          <a:ln>
            <a:noFill/>
          </a:ln>
        </p:spPr>
      </p:pic>
    </p:spTree>
    <p:extLst>
      <p:ext uri="{BB962C8B-B14F-4D97-AF65-F5344CB8AC3E}">
        <p14:creationId xmlns:p14="http://schemas.microsoft.com/office/powerpoint/2010/main" val="1329855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414684" cy="553998"/>
          </a:xfrm>
        </p:spPr>
        <p:txBody>
          <a:bodyPr>
            <a:normAutofit fontScale="90000"/>
          </a:bodyPr>
          <a:lstStyle/>
          <a:p>
            <a:r>
              <a:rPr lang="ja-jp" b="1" dirty="0">
                <a:ea typeface="Meiryo" panose="020B0604030504040204" pitchFamily="34" charset="-128"/>
                <a:cs typeface="Meiryo" panose="020B0604030504040204" pitchFamily="34" charset="-128"/>
              </a:rPr>
              <a:t>運用環境に合わせて SharePoint Framework 構築を最適化する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5149491" cy="3262432"/>
          </a:xfrm>
        </p:spPr>
        <p:txBody>
          <a:bodyPr/>
          <a:lstStyle/>
          <a:p>
            <a:pPr marL="0" indent="0">
              <a:buNone/>
            </a:pPr>
            <a:r>
              <a:rPr lang="ja-jp" dirty="0">
                <a:ea typeface="Meiryo" panose="020B0604030504040204" pitchFamily="34" charset="-128"/>
                <a:cs typeface="Meiryo" panose="020B0604030504040204" pitchFamily="34" charset="-128"/>
              </a:rPr>
              <a:t>次のコマンドを使用してソ</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リューションをパッケージ</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化し、SharePoint のアプリ </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カタログにアップロードし</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ます。</a:t>
            </a:r>
          </a:p>
          <a:p>
            <a:pPr lvl="1"/>
            <a:r>
              <a:rPr lang="ja-jp" dirty="0">
                <a:ea typeface="Meiryo" panose="020B0604030504040204" pitchFamily="34" charset="-128"/>
                <a:cs typeface="Meiryo" panose="020B0604030504040204" pitchFamily="34" charset="-128"/>
              </a:rPr>
              <a:t>Gulp の構築 </a:t>
            </a:r>
          </a:p>
          <a:p>
            <a:pPr lvl="1"/>
            <a:r>
              <a:rPr lang="ja-jp" dirty="0">
                <a:ea typeface="Meiryo" panose="020B0604030504040204" pitchFamily="34" charset="-128"/>
                <a:cs typeface="Meiryo" panose="020B0604030504040204" pitchFamily="34" charset="-128"/>
              </a:rPr>
              <a:t>Gulp バンドル – 出荷 </a:t>
            </a:r>
          </a:p>
          <a:p>
            <a:pPr lvl="1"/>
            <a:r>
              <a:rPr lang="ja-jp" dirty="0">
                <a:ea typeface="Meiryo" panose="020B0604030504040204" pitchFamily="34" charset="-128"/>
                <a:cs typeface="Meiryo" panose="020B0604030504040204" pitchFamily="34" charset="-128"/>
              </a:rPr>
              <a:t>Gulp パッケージ ソリューション – 出荷 </a:t>
            </a:r>
          </a:p>
        </p:txBody>
      </p:sp>
      <p:pic>
        <p:nvPicPr>
          <p:cNvPr id="4" name="Picture 3">
            <a:extLst>
              <a:ext uri="{FF2B5EF4-FFF2-40B4-BE49-F238E27FC236}">
                <a16:creationId xmlns:a16="http://schemas.microsoft.com/office/drawing/2014/main" id="{A18FCCA3-97B5-407A-A912-248194C0A0DF}"/>
              </a:ext>
            </a:extLst>
          </p:cNvPr>
          <p:cNvPicPr>
            <a:picLocks noChangeAspect="1"/>
          </p:cNvPicPr>
          <p:nvPr/>
        </p:nvPicPr>
        <p:blipFill>
          <a:blip r:embed="rId3"/>
          <a:stretch>
            <a:fillRect/>
          </a:stretch>
        </p:blipFill>
        <p:spPr>
          <a:xfrm>
            <a:off x="5436637" y="1435497"/>
            <a:ext cx="6300523" cy="2922282"/>
          </a:xfrm>
          <a:prstGeom prst="rect">
            <a:avLst/>
          </a:prstGeom>
        </p:spPr>
      </p:pic>
    </p:spTree>
    <p:extLst>
      <p:ext uri="{BB962C8B-B14F-4D97-AF65-F5344CB8AC3E}">
        <p14:creationId xmlns:p14="http://schemas.microsoft.com/office/powerpoint/2010/main" val="16291942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spc="0" dirty="0">
                <a:latin typeface="+mn-lt"/>
                <a:ea typeface="Meiryo" panose="020B0604030504040204" pitchFamily="34" charset="-128"/>
                <a:cs typeface="Meiryo" panose="020B0604030504040204" pitchFamily="34" charset="-128"/>
              </a:rPr>
              <a:t>デモ</a:t>
            </a:r>
          </a:p>
        </p:txBody>
      </p:sp>
      <p:sp>
        <p:nvSpPr>
          <p:cNvPr id="5" name="Rectangle 4">
            <a:extLst>
              <a:ext uri="{FF2B5EF4-FFF2-40B4-BE49-F238E27FC236}">
                <a16:creationId xmlns:a16="http://schemas.microsoft.com/office/drawing/2014/main" id="{00F46602-B06F-46C1-912D-C12271F48CF5}"/>
              </a:ext>
            </a:extLst>
          </p:cNvPr>
          <p:cNvSpPr/>
          <p:nvPr/>
        </p:nvSpPr>
        <p:spPr>
          <a:xfrm>
            <a:off x="4654192" y="3188831"/>
            <a:ext cx="6709671" cy="954107"/>
          </a:xfrm>
          <a:prstGeom prst="rect">
            <a:avLst/>
          </a:prstGeom>
        </p:spPr>
        <p:txBody>
          <a:bodyPr wrap="square">
            <a:spAutoFit/>
          </a:bodyPr>
          <a:lstStyle/>
          <a:p>
            <a:r>
              <a:rPr lang="ja-jp" sz="2800" dirty="0">
                <a:ea typeface="Meiryo" panose="020B0604030504040204" pitchFamily="34" charset="-128"/>
                <a:cs typeface="Meiryo" panose="020B0604030504040204" pitchFamily="34" charset="-128"/>
              </a:rPr>
              <a:t>SharePoint Framework ソリューションのデプロイメント</a:t>
            </a:r>
            <a:endParaRPr lang="en-US" sz="2800"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5689474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651" y="4202402"/>
            <a:ext cx="10271126" cy="553998"/>
          </a:xfrm>
        </p:spPr>
        <p:txBody>
          <a:bodyPr/>
          <a:lstStyle/>
          <a:p>
            <a:r>
              <a:rPr lang="ja-jp" b="1" dirty="0"/>
              <a:t>Microsoft Graph </a:t>
            </a:r>
            <a:r>
              <a:rPr lang="ja-jp" b="1" dirty="0">
                <a:ea typeface="Meiryo" panose="020B0604030504040204" pitchFamily="34" charset="-128"/>
                <a:cs typeface="Meiryo" panose="020B0604030504040204" pitchFamily="34" charset="-128"/>
              </a:rPr>
              <a:t>とサードパーティ API の使用</a:t>
            </a:r>
          </a:p>
        </p:txBody>
      </p:sp>
    </p:spTree>
    <p:extLst>
      <p:ext uri="{BB962C8B-B14F-4D97-AF65-F5344CB8AC3E}">
        <p14:creationId xmlns:p14="http://schemas.microsoft.com/office/powerpoint/2010/main" val="102793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fontScale="90000"/>
          </a:bodyPr>
          <a:lstStyle/>
          <a:p>
            <a:r>
              <a:rPr lang="ja-jp" b="1" spc="0" dirty="0">
                <a:ea typeface="Meiryo" panose="020B0604030504040204" pitchFamily="34" charset="-128"/>
                <a:cs typeface="Meiryo" panose="020B0604030504040204" pitchFamily="34" charset="-128"/>
              </a:rPr>
              <a:t>MSGraphClient を使用して Microsoft Graph に接続する</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0929189" cy="4616648"/>
          </a:xfrm>
        </p:spPr>
        <p:txBody>
          <a:bodyPr/>
          <a:lstStyle/>
          <a:p>
            <a:pPr>
              <a:spcBef>
                <a:spcPts val="1200"/>
              </a:spcBef>
            </a:pPr>
            <a:r>
              <a:rPr lang="ja-jp" dirty="0">
                <a:ea typeface="Meiryo" panose="020B0604030504040204" pitchFamily="34" charset="-128"/>
                <a:cs typeface="Meiryo" panose="020B0604030504040204" pitchFamily="34" charset="-128"/>
              </a:rPr>
              <a:t>SharePoint Framework ソリューションを構築する場合、開発者は MSGraphClient を使用すると、Microsoft Graph に簡単に接続できます。</a:t>
            </a:r>
          </a:p>
          <a:p>
            <a:pPr>
              <a:spcBef>
                <a:spcPts val="1200"/>
              </a:spcBef>
            </a:pPr>
            <a:r>
              <a:rPr lang="ja-jp" dirty="0">
                <a:ea typeface="Meiryo" panose="020B0604030504040204" pitchFamily="34" charset="-128"/>
                <a:cs typeface="Meiryo" panose="020B0604030504040204" pitchFamily="34" charset="-128"/>
              </a:rPr>
              <a:t>MSGraphClient は、SharePoint Framework v1.6.0 で導入された新</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しい HTTP クライアントであり、SharePoint Framework ソリュー</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ション内の Microsoft Graph への接続を簡素化します。 </a:t>
            </a:r>
          </a:p>
          <a:p>
            <a:pPr>
              <a:spcBef>
                <a:spcPts val="1200"/>
              </a:spcBef>
            </a:pPr>
            <a:r>
              <a:rPr lang="ja-jp" dirty="0">
                <a:ea typeface="Meiryo" panose="020B0604030504040204" pitchFamily="34" charset="-128"/>
                <a:cs typeface="Meiryo" panose="020B0604030504040204" pitchFamily="34" charset="-128"/>
              </a:rPr>
              <a:t>MSGraphClient は、既存の </a:t>
            </a:r>
            <a:r>
              <a:rPr lang="ja-jp" u="sng" dirty="0">
                <a:ea typeface="Meiryo" panose="020B0604030504040204" pitchFamily="34" charset="-128"/>
                <a:cs typeface="Meiryo" panose="020B0604030504040204" pitchFamily="34" charset="-128"/>
                <a:hlinkClick r:id="rId3"/>
              </a:rPr>
              <a:t>Microsoft Graph JavaScript クライアント ライブラリ</a:t>
            </a:r>
            <a:r>
              <a:rPr lang="ja-jp" dirty="0">
                <a:ea typeface="Meiryo" panose="020B0604030504040204" pitchFamily="34" charset="-128"/>
                <a:cs typeface="Meiryo" panose="020B0604030504040204" pitchFamily="34" charset="-128"/>
              </a:rPr>
              <a:t>をラップし、他のクライアント側ソリューションでクライアント ライブラリを使用する場合と同じ機能を開発者に提供します。</a:t>
            </a:r>
          </a:p>
        </p:txBody>
      </p:sp>
    </p:spTree>
    <p:extLst>
      <p:ext uri="{BB962C8B-B14F-4D97-AF65-F5344CB8AC3E}">
        <p14:creationId xmlns:p14="http://schemas.microsoft.com/office/powerpoint/2010/main" val="26479734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spc="0" dirty="0">
                <a:ea typeface="Meiryo" panose="020B0604030504040204" pitchFamily="34" charset="-128"/>
                <a:cs typeface="Meiryo" panose="020B0604030504040204" pitchFamily="34" charset="-128"/>
              </a:rPr>
              <a:t>AadHttpClient について理解する</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387138" y="1627334"/>
            <a:ext cx="5484930" cy="4432090"/>
          </a:xfrm>
        </p:spPr>
        <p:txBody>
          <a:bodyPr>
            <a:noAutofit/>
          </a:bodyPr>
          <a:lstStyle/>
          <a:p>
            <a:pPr lvl="1"/>
            <a:r>
              <a:rPr lang="ja-jp" sz="2400" dirty="0">
                <a:ea typeface="Meiryo" panose="020B0604030504040204" pitchFamily="34" charset="-128"/>
                <a:cs typeface="Meiryo" panose="020B0604030504040204" pitchFamily="34" charset="-128"/>
              </a:rPr>
              <a:t>SharePoint Framework では、ソリューションに必要な Azure AD アプリケーションとアクセス許可を指定できます。必要なアクセス許可がまだ付与されていない場合は、テ</a:t>
            </a:r>
            <a:br>
              <a:rPr lang="en-US" altLang="ja-JP" sz="2400" dirty="0">
                <a:ea typeface="Meiryo" panose="020B0604030504040204" pitchFamily="34" charset="-128"/>
                <a:cs typeface="Meiryo" panose="020B0604030504040204" pitchFamily="34" charset="-128"/>
              </a:rPr>
            </a:br>
            <a:r>
              <a:rPr lang="ja-jp" sz="2400" dirty="0">
                <a:ea typeface="Meiryo" panose="020B0604030504040204" pitchFamily="34" charset="-128"/>
                <a:cs typeface="Meiryo" panose="020B0604030504040204" pitchFamily="34" charset="-128"/>
              </a:rPr>
              <a:t>ナント管理者が付与できます。</a:t>
            </a:r>
          </a:p>
          <a:p>
            <a:pPr marL="0" indent="0">
              <a:buNone/>
            </a:pPr>
            <a:endParaRPr lang="en-US" sz="2400" dirty="0">
              <a:ea typeface="Meiryo" panose="020B0604030504040204" pitchFamily="34" charset="-128"/>
              <a:cs typeface="Meiryo" panose="020B0604030504040204" pitchFamily="34" charset="-128"/>
            </a:endParaRPr>
          </a:p>
          <a:p>
            <a:pPr lvl="1">
              <a:lnSpc>
                <a:spcPct val="110000"/>
              </a:lnSpc>
            </a:pPr>
            <a:r>
              <a:rPr lang="ja-jp" sz="2400" dirty="0">
                <a:ea typeface="Meiryo" panose="020B0604030504040204" pitchFamily="34" charset="-128"/>
                <a:cs typeface="Meiryo" panose="020B0604030504040204" pitchFamily="34" charset="-128"/>
              </a:rPr>
              <a:t>AadHttpClient を使用すると、Azure AD を使用してセキュリティで保護された API に簡単に接続できます。</a:t>
            </a:r>
            <a:br>
              <a:rPr lang="en-US" altLang="ja-JP" sz="2400" dirty="0">
                <a:ea typeface="Meiryo" panose="020B0604030504040204" pitchFamily="34" charset="-128"/>
                <a:cs typeface="Meiryo" panose="020B0604030504040204" pitchFamily="34" charset="-128"/>
              </a:rPr>
            </a:br>
            <a:r>
              <a:rPr lang="ja-jp" sz="2400" dirty="0">
                <a:ea typeface="Meiryo" panose="020B0604030504040204" pitchFamily="34" charset="-128"/>
                <a:cs typeface="Meiryo" panose="020B0604030504040204" pitchFamily="34" charset="-128"/>
              </a:rPr>
              <a:t>自分で OAuth flow を実装する必要はありません。</a:t>
            </a:r>
          </a:p>
        </p:txBody>
      </p:sp>
      <p:pic>
        <p:nvPicPr>
          <p:cNvPr id="7170" name="Picture 2" descr="Azure AD アプリケーションへのアクセス許可の要求、付与、および使用のフローを示すスキーマ">
            <a:extLst>
              <a:ext uri="{FF2B5EF4-FFF2-40B4-BE49-F238E27FC236}">
                <a16:creationId xmlns:a16="http://schemas.microsoft.com/office/drawing/2014/main" id="{6D8A87AF-E03E-4559-9146-4A0707059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19934" y="1883507"/>
            <a:ext cx="5620139" cy="298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90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fontScale="90000"/>
          </a:bodyPr>
          <a:lstStyle/>
          <a:p>
            <a:r>
              <a:rPr lang="ja-jp" b="1" dirty="0">
                <a:ea typeface="Meiryo" panose="020B0604030504040204" pitchFamily="34" charset="-128"/>
                <a:cs typeface="Meiryo" panose="020B0604030504040204" pitchFamily="34" charset="-128"/>
              </a:rPr>
              <a:t>サードパーティの API を使用するアクセス許可を付与する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624389" cy="861774"/>
          </a:xfrm>
        </p:spPr>
        <p:txBody>
          <a:bodyPr/>
          <a:lstStyle/>
          <a:p>
            <a:pPr marL="0" indent="0">
              <a:spcBef>
                <a:spcPts val="0"/>
              </a:spcBef>
              <a:buNone/>
            </a:pPr>
            <a:r>
              <a:rPr lang="ja-jp" dirty="0">
                <a:ea typeface="Meiryo" panose="020B0604030504040204" pitchFamily="34" charset="-128"/>
                <a:cs typeface="Meiryo" panose="020B0604030504040204" pitchFamily="34" charset="-128"/>
              </a:rPr>
              <a:t>SharePoint Framework ソリューションを構築する際に、株式情報や気象情報などのパブリック API を利用できます。</a:t>
            </a:r>
          </a:p>
        </p:txBody>
      </p:sp>
      <p:pic>
        <p:nvPicPr>
          <p:cNvPr id="4" name="Picture 3">
            <a:extLst>
              <a:ext uri="{FF2B5EF4-FFF2-40B4-BE49-F238E27FC236}">
                <a16:creationId xmlns:a16="http://schemas.microsoft.com/office/drawing/2014/main" id="{21F0FAE8-3D11-4093-B399-3BCA2AF79F12}"/>
              </a:ext>
            </a:extLst>
          </p:cNvPr>
          <p:cNvPicPr>
            <a:picLocks noChangeAspect="1"/>
          </p:cNvPicPr>
          <p:nvPr/>
        </p:nvPicPr>
        <p:blipFill>
          <a:blip r:embed="rId3"/>
          <a:stretch>
            <a:fillRect/>
          </a:stretch>
        </p:blipFill>
        <p:spPr>
          <a:xfrm>
            <a:off x="584200" y="2895926"/>
            <a:ext cx="7986234" cy="2390819"/>
          </a:xfrm>
          <a:prstGeom prst="rect">
            <a:avLst/>
          </a:prstGeom>
        </p:spPr>
      </p:pic>
    </p:spTree>
    <p:extLst>
      <p:ext uri="{BB962C8B-B14F-4D97-AF65-F5344CB8AC3E}">
        <p14:creationId xmlns:p14="http://schemas.microsoft.com/office/powerpoint/2010/main" val="18368123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45845" y="3945549"/>
            <a:ext cx="9144000" cy="553998"/>
          </a:xfrm>
        </p:spPr>
        <p:txBody>
          <a:bodyPr/>
          <a:lstStyle/>
          <a:p>
            <a:r>
              <a:rPr lang="ja-jp" dirty="0"/>
              <a:t>SharePoint </a:t>
            </a:r>
            <a:r>
              <a:rPr lang="ja-jp" b="1" dirty="0">
                <a:latin typeface="Meiryo" panose="020B0604030504040204" pitchFamily="34" charset="-128"/>
                <a:ea typeface="Meiryo" panose="020B0604030504040204" pitchFamily="34" charset="-128"/>
                <a:cs typeface="Meiryo" panose="020B0604030504040204" pitchFamily="34" charset="-128"/>
              </a:rPr>
              <a:t>でのブランディングとテーマ設定</a:t>
            </a:r>
          </a:p>
        </p:txBody>
      </p:sp>
    </p:spTree>
    <p:extLst>
      <p:ext uri="{BB962C8B-B14F-4D97-AF65-F5344CB8AC3E}">
        <p14:creationId xmlns:p14="http://schemas.microsoft.com/office/powerpoint/2010/main" val="6302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SharePoint サイトのテーマ</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6"/>
            <a:ext cx="10871679" cy="4418963"/>
          </a:xfrm>
        </p:spPr>
        <p:txBody>
          <a:bodyPr>
            <a:noAutofit/>
          </a:bodyPr>
          <a:lstStyle/>
          <a:p>
            <a:pPr marL="0" indent="0">
              <a:spcBef>
                <a:spcPts val="600"/>
              </a:spcBef>
              <a:spcAft>
                <a:spcPts val="600"/>
              </a:spcAft>
              <a:buNone/>
            </a:pPr>
            <a:r>
              <a:rPr lang="ja-jp" dirty="0">
                <a:ea typeface="Meiryo" panose="020B0604030504040204" pitchFamily="34" charset="-128"/>
                <a:cs typeface="Meiryo" panose="020B0604030504040204" pitchFamily="34" charset="-128"/>
              </a:rPr>
              <a:t>マイクロソフト ブランド パレットと同様に、SharePoint のテーマはマイクロソフト ブランドに基づいて構築されるように設計されています。また、パートナーシップを支配することなく、柔軟に活性化できるようになっています。テーマは共通の目標と個性を明らかにし、多様性と SharePoint エクスペリエンスを最適化する能力を反映します。</a:t>
            </a: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0096028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SharePoint サイトのテーマ</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18520" cy="4965303"/>
          </a:xfrm>
        </p:spPr>
        <p:txBody>
          <a:bodyPr>
            <a:normAutofit/>
          </a:bodyPr>
          <a:lstStyle/>
          <a:p>
            <a:pPr marL="0" indent="0">
              <a:buNone/>
            </a:pPr>
            <a:r>
              <a:rPr lang="ja-jp" dirty="0">
                <a:ea typeface="Meiryo" panose="020B0604030504040204" pitchFamily="34" charset="-128"/>
                <a:cs typeface="Meiryo" panose="020B0604030504040204" pitchFamily="34" charset="-128"/>
              </a:rPr>
              <a:t>テーマ エクスペリエンスのコンポーネント:</a:t>
            </a:r>
          </a:p>
          <a:p>
            <a:pPr lvl="1">
              <a:lnSpc>
                <a:spcPct val="110000"/>
              </a:lnSpc>
            </a:pPr>
            <a:r>
              <a:rPr lang="ja-jp" sz="2200" dirty="0">
                <a:ea typeface="Meiryo" panose="020B0604030504040204" pitchFamily="34" charset="-128"/>
                <a:cs typeface="Meiryo" panose="020B0604030504040204" pitchFamily="34" charset="-128"/>
              </a:rPr>
              <a:t>カラー パレット</a:t>
            </a:r>
          </a:p>
          <a:p>
            <a:pPr lvl="1">
              <a:lnSpc>
                <a:spcPct val="110000"/>
              </a:lnSpc>
            </a:pPr>
            <a:r>
              <a:rPr lang="ja-jp" sz="2200" dirty="0">
                <a:ea typeface="Meiryo" panose="020B0604030504040204" pitchFamily="34" charset="-128"/>
                <a:cs typeface="Meiryo" panose="020B0604030504040204" pitchFamily="34" charset="-128"/>
              </a:rPr>
              <a:t>フォント パターン</a:t>
            </a:r>
          </a:p>
          <a:p>
            <a:pPr lvl="1">
              <a:lnSpc>
                <a:spcPct val="110000"/>
              </a:lnSpc>
            </a:pPr>
            <a:r>
              <a:rPr lang="ja-jp" sz="2200" dirty="0">
                <a:ea typeface="Meiryo" panose="020B0604030504040204" pitchFamily="34" charset="-128"/>
                <a:cs typeface="Meiryo" panose="020B0604030504040204" pitchFamily="34" charset="-128"/>
              </a:rPr>
              <a:t>背景画像</a:t>
            </a:r>
          </a:p>
          <a:p>
            <a:pPr lvl="1">
              <a:lnSpc>
                <a:spcPct val="110000"/>
              </a:lnSpc>
            </a:pPr>
            <a:r>
              <a:rPr lang="ja-jp" sz="2200" dirty="0">
                <a:ea typeface="Meiryo" panose="020B0604030504040204" pitchFamily="34" charset="-128"/>
                <a:cs typeface="Meiryo" panose="020B0604030504040204" pitchFamily="34" charset="-128"/>
              </a:rPr>
              <a:t>マスター ページ</a:t>
            </a:r>
          </a:p>
          <a:p>
            <a:pPr lvl="1">
              <a:lnSpc>
                <a:spcPct val="110000"/>
              </a:lnSpc>
            </a:pPr>
            <a:r>
              <a:rPr lang="ja-jp" sz="2200" dirty="0">
                <a:ea typeface="Meiryo" panose="020B0604030504040204" pitchFamily="34" charset="-128"/>
                <a:cs typeface="Meiryo" panose="020B0604030504040204" pitchFamily="34" charset="-128"/>
              </a:rPr>
              <a:t>マスター ページのプレビュー</a:t>
            </a:r>
          </a:p>
          <a:p>
            <a:pPr lvl="1">
              <a:lnSpc>
                <a:spcPct val="110000"/>
              </a:lnSpc>
            </a:pPr>
            <a:r>
              <a:rPr lang="ja-jp" sz="2200" dirty="0">
                <a:ea typeface="Meiryo" panose="020B0604030504040204" pitchFamily="34" charset="-128"/>
                <a:cs typeface="Meiryo" panose="020B0604030504040204" pitchFamily="34" charset="-128"/>
              </a:rPr>
              <a:t>構成済みの外観</a:t>
            </a:r>
          </a:p>
          <a:p>
            <a:pPr lvl="1">
              <a:lnSpc>
                <a:spcPct val="110000"/>
              </a:lnSpc>
            </a:pPr>
            <a:r>
              <a:rPr lang="ja-jp" sz="2200" dirty="0">
                <a:ea typeface="Meiryo" panose="020B0604030504040204" pitchFamily="34" charset="-128"/>
                <a:cs typeface="Meiryo" panose="020B0604030504040204" pitchFamily="34" charset="-128"/>
              </a:rPr>
              <a:t>外観の変更</a:t>
            </a:r>
          </a:p>
          <a:p>
            <a:pPr lvl="1">
              <a:lnSpc>
                <a:spcPct val="110000"/>
              </a:lnSpc>
            </a:pPr>
            <a:r>
              <a:rPr lang="ja-jp" sz="2200" dirty="0">
                <a:ea typeface="Meiryo" panose="020B0604030504040204" pitchFamily="34" charset="-128"/>
                <a:cs typeface="Meiryo" panose="020B0604030504040204" pitchFamily="34" charset="-128"/>
              </a:rPr>
              <a:t>デザイン ギャラリー</a:t>
            </a:r>
          </a:p>
          <a:p>
            <a:pPr marL="0" indent="0">
              <a:buNone/>
            </a:pPr>
            <a:endParaRPr lang="en-US" dirty="0">
              <a:ea typeface="Meiryo" panose="020B0604030504040204" pitchFamily="34" charset="-128"/>
              <a:cs typeface="Meiryo" panose="020B0604030504040204" pitchFamily="34" charset="-128"/>
            </a:endParaRPr>
          </a:p>
          <a:p>
            <a:pPr marL="0" indent="0">
              <a:buNone/>
            </a:pPr>
            <a:r>
              <a:rPr lang="ja-jp" dirty="0">
                <a:ea typeface="Meiryo" panose="020B0604030504040204" pitchFamily="34" charset="-128"/>
                <a:cs typeface="Meiryo" panose="020B0604030504040204" pitchFamily="34" charset="-128"/>
              </a:rPr>
              <a:t> </a:t>
            </a: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ea typeface="Meiryo" panose="020B0604030504040204" pitchFamily="34" charset="-128"/>
                <a:cs typeface="Meiryo" panose="020B0604030504040204" pitchFamily="34" charset="-128"/>
              </a:rPr>
              <a:t>SharePoint Framework の概要</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3373231"/>
          </a:xfrm>
        </p:spPr>
        <p:txBody>
          <a:bodyPr vert="horz" wrap="square" lIns="0" tIns="0" rIns="0" bIns="0" rtlCol="0" anchor="t">
            <a:spAutoFit/>
          </a:bodyPr>
          <a:lstStyle/>
          <a:p>
            <a:pPr marL="0" indent="0">
              <a:buNone/>
            </a:pPr>
            <a:r>
              <a:rPr lang="ja-jp" dirty="0">
                <a:ea typeface="Meiryo" panose="020B0604030504040204" pitchFamily="34" charset="-128"/>
                <a:cs typeface="Meiryo" panose="020B0604030504040204" pitchFamily="34" charset="-128"/>
              </a:rPr>
              <a:t>SharePoint Framework は、SharePoint および Office 365 のカスタム エクスペリエンスの作成に使用される開発モデルです。</a:t>
            </a:r>
            <a:endParaRPr lang="en-US" dirty="0">
              <a:ea typeface="Meiryo" panose="020B0604030504040204" pitchFamily="34" charset="-128"/>
              <a:cs typeface="Meiryo" panose="020B0604030504040204" pitchFamily="34" charset="-128"/>
            </a:endParaRPr>
          </a:p>
          <a:p>
            <a:r>
              <a:rPr lang="ja-jp" dirty="0">
                <a:ea typeface="Meiryo" panose="020B0604030504040204" pitchFamily="34" charset="-128"/>
                <a:cs typeface="Meiryo" panose="020B0604030504040204" pitchFamily="34" charset="-128"/>
              </a:rPr>
              <a:t>SharePoint Framework (SPFx) を使用して、以下を作成します。</a:t>
            </a:r>
          </a:p>
          <a:p>
            <a:pPr lvl="1"/>
            <a:r>
              <a:rPr lang="ja-jp" dirty="0">
                <a:ea typeface="Meiryo" panose="020B0604030504040204" pitchFamily="34" charset="-128"/>
                <a:cs typeface="Meiryo" panose="020B0604030504040204" pitchFamily="34" charset="-128"/>
              </a:rPr>
              <a:t>SharePoint Framework (SPFx) Web パーツ</a:t>
            </a:r>
          </a:p>
          <a:p>
            <a:pPr lvl="1"/>
            <a:r>
              <a:rPr lang="ja-jp" dirty="0">
                <a:ea typeface="Meiryo" panose="020B0604030504040204" pitchFamily="34" charset="-128"/>
                <a:cs typeface="Meiryo" panose="020B0604030504040204" pitchFamily="34" charset="-128"/>
              </a:rPr>
              <a:t>SPFx 機能拡張</a:t>
            </a:r>
          </a:p>
          <a:p>
            <a:pPr lvl="1"/>
            <a:r>
              <a:rPr lang="ja-jp" dirty="0">
                <a:ea typeface="Meiryo" panose="020B0604030504040204" pitchFamily="34" charset="-128"/>
                <a:cs typeface="Meiryo" panose="020B0604030504040204" pitchFamily="34" charset="-128"/>
              </a:rPr>
              <a:t>Single Part App Pages</a:t>
            </a:r>
          </a:p>
          <a:p>
            <a:pPr lvl="1"/>
            <a:r>
              <a:rPr lang="ja-jp" dirty="0">
                <a:ea typeface="Meiryo" panose="020B0604030504040204" pitchFamily="34" charset="-128"/>
                <a:cs typeface="Meiryo" panose="020B0604030504040204" pitchFamily="34" charset="-128"/>
              </a:rPr>
              <a:t>Microsoft Teams のカスタマイズ</a:t>
            </a:r>
          </a:p>
          <a:p>
            <a:pPr marL="228600" lvl="1"/>
            <a:r>
              <a:rPr lang="ja-jp" sz="2800" dirty="0">
                <a:ea typeface="Meiryo" panose="020B0604030504040204" pitchFamily="34" charset="-128"/>
                <a:cs typeface="Meiryo" panose="020B0604030504040204" pitchFamily="34" charset="-128"/>
              </a:rPr>
              <a:t>SharePoint Framework の主な機能</a:t>
            </a:r>
            <a:endParaRPr lang="en-US" sz="2800"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19924732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ja-jp" b="1" dirty="0">
                <a:latin typeface="Meiryo" panose="020B0604030504040204" pitchFamily="34" charset="-128"/>
                <a:ea typeface="Meiryo" panose="020B0604030504040204" pitchFamily="34" charset="-128"/>
                <a:cs typeface="Meiryo" panose="020B0604030504040204" pitchFamily="34" charset="-128"/>
              </a:rPr>
              <a:t>サイト デザインとサイト スクリプト</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0681898" cy="4965303"/>
          </a:xfrm>
        </p:spPr>
        <p:txBody>
          <a:bodyPr>
            <a:normAutofit/>
          </a:bodyPr>
          <a:lstStyle/>
          <a:p>
            <a:pPr marL="0" indent="0">
              <a:spcBef>
                <a:spcPts val="600"/>
              </a:spcBef>
              <a:spcAft>
                <a:spcPts val="600"/>
              </a:spcAft>
              <a:buNone/>
            </a:pPr>
            <a:r>
              <a:rPr lang="ja-jp" dirty="0">
                <a:ea typeface="Meiryo" panose="020B0604030504040204" pitchFamily="34" charset="-128"/>
                <a:cs typeface="Meiryo" panose="020B0604030504040204" pitchFamily="34" charset="-128"/>
              </a:rPr>
              <a:t>サイト デザインとサイト スクリプトを使用して、独自のカスタム構成を使用する新しいまたは既存の最新式 SharePoint サイトのプロビジョニングを自動化します。</a:t>
            </a:r>
          </a:p>
          <a:p>
            <a:pPr lvl="1">
              <a:lnSpc>
                <a:spcPct val="110000"/>
              </a:lnSpc>
            </a:pPr>
            <a:r>
              <a:rPr lang="ja-jp" sz="2200" dirty="0">
                <a:ea typeface="Meiryo" panose="020B0604030504040204" pitchFamily="34" charset="-128"/>
                <a:cs typeface="Meiryo" panose="020B0604030504040204" pitchFamily="34" charset="-128"/>
              </a:rPr>
              <a:t>サイト デザイン</a:t>
            </a:r>
          </a:p>
          <a:p>
            <a:pPr lvl="1">
              <a:lnSpc>
                <a:spcPct val="110000"/>
              </a:lnSpc>
            </a:pPr>
            <a:r>
              <a:rPr lang="ja-jp" sz="2200" dirty="0">
                <a:ea typeface="Meiryo" panose="020B0604030504040204" pitchFamily="34" charset="-128"/>
                <a:cs typeface="Meiryo" panose="020B0604030504040204" pitchFamily="34" charset="-128"/>
              </a:rPr>
              <a:t>サイト スクリプト</a:t>
            </a:r>
          </a:p>
          <a:p>
            <a:pPr lvl="1">
              <a:lnSpc>
                <a:spcPct val="110000"/>
              </a:lnSpc>
            </a:pPr>
            <a:r>
              <a:rPr lang="ja-jp" sz="2200" dirty="0">
                <a:ea typeface="Meiryo" panose="020B0604030504040204" pitchFamily="34" charset="-128"/>
                <a:cs typeface="Meiryo" panose="020B0604030504040204" pitchFamily="34" charset="-128"/>
              </a:rPr>
              <a:t>PowerShell または REST を使用してサイト デザインとサイト スクリプトを操作</a:t>
            </a:r>
          </a:p>
          <a:p>
            <a:pPr lvl="1">
              <a:lnSpc>
                <a:spcPct val="110000"/>
              </a:lnSpc>
            </a:pPr>
            <a:r>
              <a:rPr lang="ja-jp" sz="2200" dirty="0">
                <a:ea typeface="Meiryo" panose="020B0604030504040204" pitchFamily="34" charset="-128"/>
                <a:cs typeface="Meiryo" panose="020B0604030504040204" pitchFamily="34" charset="-128"/>
              </a:rPr>
              <a:t>範囲設定</a:t>
            </a:r>
            <a:endParaRPr lang="ja-jp"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5604544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サイト デザインとサイト スクリプト</a:t>
            </a:r>
          </a:p>
        </p:txBody>
      </p:sp>
      <p:pic>
        <p:nvPicPr>
          <p:cNvPr id="3" name="Picture 2">
            <a:extLst>
              <a:ext uri="{FF2B5EF4-FFF2-40B4-BE49-F238E27FC236}">
                <a16:creationId xmlns:a16="http://schemas.microsoft.com/office/drawing/2014/main" id="{CFDF5E44-312E-4483-B33E-4A78B3E8E44F}"/>
              </a:ext>
            </a:extLst>
          </p:cNvPr>
          <p:cNvPicPr>
            <a:picLocks noChangeAspect="1"/>
          </p:cNvPicPr>
          <p:nvPr/>
        </p:nvPicPr>
        <p:blipFill>
          <a:blip r:embed="rId3"/>
          <a:stretch>
            <a:fillRect/>
          </a:stretch>
        </p:blipFill>
        <p:spPr>
          <a:xfrm>
            <a:off x="3927588" y="1340309"/>
            <a:ext cx="4336823" cy="4177381"/>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EF1A-E8C0-FF4C-B494-8357522E4504}"/>
              </a:ext>
            </a:extLst>
          </p:cNvPr>
          <p:cNvSpPr>
            <a:spLocks noGrp="1"/>
          </p:cNvSpPr>
          <p:nvPr>
            <p:ph type="title"/>
          </p:nvPr>
        </p:nvSpPr>
        <p:spPr>
          <a:xfrm>
            <a:off x="588262" y="457200"/>
            <a:ext cx="11603738" cy="1107996"/>
          </a:xfrm>
        </p:spPr>
        <p:txBody>
          <a:bodyPr>
            <a:noAutofit/>
          </a:bodyPr>
          <a:lstStyle/>
          <a:p>
            <a:r>
              <a:rPr lang="ja-jp" b="1" dirty="0">
                <a:ea typeface="Meiryo" panose="020B0604030504040204" pitchFamily="34" charset="-128"/>
                <a:cs typeface="Meiryo" panose="020B0604030504040204" pitchFamily="34" charset="-128"/>
              </a:rPr>
              <a:t>SharePoint</a:t>
            </a:r>
            <a:r>
              <a:rPr lang="ja-jp" sz="4000" b="1" dirty="0">
                <a:ea typeface="Meiryo" panose="020B0604030504040204" pitchFamily="34" charset="-128"/>
                <a:cs typeface="Meiryo" panose="020B0604030504040204" pitchFamily="34" charset="-128"/>
              </a:rPr>
              <a:t> Framework 開発ツールとライブラリ</a:t>
            </a:r>
          </a:p>
        </p:txBody>
      </p:sp>
      <p:sp>
        <p:nvSpPr>
          <p:cNvPr id="3" name="Text Placeholder 2">
            <a:extLst>
              <a:ext uri="{FF2B5EF4-FFF2-40B4-BE49-F238E27FC236}">
                <a16:creationId xmlns:a16="http://schemas.microsoft.com/office/drawing/2014/main" id="{29D5747A-CE46-7040-B554-09E93C54C173}"/>
              </a:ext>
            </a:extLst>
          </p:cNvPr>
          <p:cNvSpPr>
            <a:spLocks noGrp="1"/>
          </p:cNvSpPr>
          <p:nvPr>
            <p:ph type="body" sz="quarter" idx="10"/>
          </p:nvPr>
        </p:nvSpPr>
        <p:spPr>
          <a:xfrm>
            <a:off x="584200" y="1320476"/>
            <a:ext cx="10819921" cy="5125941"/>
          </a:xfrm>
        </p:spPr>
        <p:txBody>
          <a:bodyPr>
            <a:normAutofit fontScale="85000" lnSpcReduction="20000"/>
          </a:bodyPr>
          <a:lstStyle/>
          <a:p>
            <a:pPr marL="0" indent="0">
              <a:lnSpc>
                <a:spcPct val="120000"/>
              </a:lnSpc>
              <a:buNone/>
            </a:pPr>
            <a:r>
              <a:rPr lang="ja-jp" sz="3000" dirty="0">
                <a:ea typeface="Meiryo" panose="020B0604030504040204" pitchFamily="34" charset="-128"/>
                <a:cs typeface="Meiryo" panose="020B0604030504040204" pitchFamily="34" charset="-128"/>
              </a:rPr>
              <a:t>SharePoint Framework には、ソリューションの構築に使用できるいくつかのクライアント側 JavaScript ライブラリが含まれています。</a:t>
            </a:r>
          </a:p>
          <a:p>
            <a:pPr>
              <a:lnSpc>
                <a:spcPct val="120000"/>
              </a:lnSpc>
            </a:pPr>
            <a:r>
              <a:rPr lang="ja-jp" sz="3000" dirty="0">
                <a:ea typeface="Meiryo" panose="020B0604030504040204" pitchFamily="34" charset="-128"/>
                <a:cs typeface="Meiryo" panose="020B0604030504040204" pitchFamily="34" charset="-128"/>
              </a:rPr>
              <a:t>クライアント側 Web パーツの開発に使用されるツールとライブラリには、次のものがあります。</a:t>
            </a:r>
          </a:p>
          <a:p>
            <a:pPr lvl="1">
              <a:lnSpc>
                <a:spcPct val="120000"/>
              </a:lnSpc>
              <a:spcBef>
                <a:spcPts val="0"/>
              </a:spcBef>
            </a:pPr>
            <a:r>
              <a:rPr lang="ja-jp" sz="2200" dirty="0">
                <a:ea typeface="Meiryo" panose="020B0604030504040204" pitchFamily="34" charset="-128"/>
                <a:cs typeface="Meiryo" panose="020B0604030504040204" pitchFamily="34" charset="-128"/>
              </a:rPr>
              <a:t>TypeScript</a:t>
            </a:r>
          </a:p>
          <a:p>
            <a:pPr lvl="1">
              <a:lnSpc>
                <a:spcPct val="120000"/>
              </a:lnSpc>
              <a:spcBef>
                <a:spcPts val="0"/>
              </a:spcBef>
            </a:pPr>
            <a:r>
              <a:rPr lang="ja-jp" sz="2200" dirty="0">
                <a:ea typeface="Meiryo" panose="020B0604030504040204" pitchFamily="34" charset="-128"/>
                <a:cs typeface="Meiryo" panose="020B0604030504040204" pitchFamily="34" charset="-128"/>
              </a:rPr>
              <a:t>JavaScript フレームワーク (React、Angular、Vue.js、Handlebars など)</a:t>
            </a:r>
          </a:p>
          <a:p>
            <a:pPr lvl="1">
              <a:lnSpc>
                <a:spcPct val="120000"/>
              </a:lnSpc>
              <a:spcBef>
                <a:spcPts val="0"/>
              </a:spcBef>
            </a:pPr>
            <a:r>
              <a:rPr lang="ja-jp" sz="2200" dirty="0">
                <a:ea typeface="Meiryo" panose="020B0604030504040204" pitchFamily="34" charset="-128"/>
                <a:cs typeface="Meiryo" panose="020B0604030504040204" pitchFamily="34" charset="-128"/>
              </a:rPr>
              <a:t>ノード パッケージ マネージャー (npm)</a:t>
            </a:r>
          </a:p>
          <a:p>
            <a:pPr lvl="1">
              <a:lnSpc>
                <a:spcPct val="120000"/>
              </a:lnSpc>
              <a:spcBef>
                <a:spcPts val="0"/>
              </a:spcBef>
            </a:pPr>
            <a:r>
              <a:rPr lang="ja-jp" sz="2200" dirty="0">
                <a:ea typeface="Meiryo" panose="020B0604030504040204" pitchFamily="34" charset="-128"/>
                <a:cs typeface="Meiryo" panose="020B0604030504040204" pitchFamily="34" charset="-128"/>
              </a:rPr>
              <a:t>Node.js</a:t>
            </a:r>
          </a:p>
          <a:p>
            <a:pPr lvl="1">
              <a:lnSpc>
                <a:spcPct val="120000"/>
              </a:lnSpc>
              <a:spcBef>
                <a:spcPts val="0"/>
              </a:spcBef>
            </a:pPr>
            <a:r>
              <a:rPr lang="ja-jp" sz="2200" dirty="0">
                <a:ea typeface="Meiryo" panose="020B0604030504040204" pitchFamily="34" charset="-128"/>
                <a:cs typeface="Meiryo" panose="020B0604030504040204" pitchFamily="34" charset="-128"/>
              </a:rPr>
              <a:t>Gulp タスク ランナー (パッケージとソリューションの構築に使用)</a:t>
            </a:r>
          </a:p>
          <a:p>
            <a:pPr lvl="1">
              <a:lnSpc>
                <a:spcPct val="120000"/>
              </a:lnSpc>
              <a:spcBef>
                <a:spcPts val="0"/>
              </a:spcBef>
            </a:pPr>
            <a:r>
              <a:rPr lang="ja-jp" sz="2200" dirty="0">
                <a:ea typeface="Meiryo" panose="020B0604030504040204" pitchFamily="34" charset="-128"/>
                <a:cs typeface="Meiryo" panose="020B0604030504040204" pitchFamily="34" charset="-128"/>
              </a:rPr>
              <a:t>Webpack</a:t>
            </a:r>
          </a:p>
          <a:p>
            <a:pPr lvl="1">
              <a:lnSpc>
                <a:spcPct val="120000"/>
              </a:lnSpc>
              <a:spcBef>
                <a:spcPts val="0"/>
              </a:spcBef>
            </a:pPr>
            <a:r>
              <a:rPr lang="ja-jp" sz="2200" dirty="0">
                <a:ea typeface="Meiryo" panose="020B0604030504040204" pitchFamily="34" charset="-128"/>
                <a:cs typeface="Meiryo" panose="020B0604030504040204" pitchFamily="34" charset="-128"/>
              </a:rPr>
              <a:t>ソース コード エディター (Visual Studio Code、Atom、WebStorm など)</a:t>
            </a:r>
          </a:p>
          <a:p>
            <a:pPr lvl="1">
              <a:lnSpc>
                <a:spcPct val="120000"/>
              </a:lnSpc>
              <a:spcBef>
                <a:spcPts val="0"/>
              </a:spcBef>
            </a:pPr>
            <a:r>
              <a:rPr lang="ja-jp" sz="2200" dirty="0">
                <a:ea typeface="Meiryo" panose="020B0604030504040204" pitchFamily="34" charset="-128"/>
                <a:cs typeface="Meiryo" panose="020B0604030504040204" pitchFamily="34" charset="-128"/>
              </a:rPr>
              <a:t>SharePoint REST API</a:t>
            </a:r>
          </a:p>
          <a:p>
            <a:pPr lvl="1">
              <a:lnSpc>
                <a:spcPct val="120000"/>
              </a:lnSpc>
              <a:spcBef>
                <a:spcPts val="0"/>
              </a:spcBef>
            </a:pPr>
            <a:r>
              <a:rPr lang="ja-jp" sz="2200" dirty="0">
                <a:ea typeface="Meiryo" panose="020B0604030504040204" pitchFamily="34" charset="-128"/>
                <a:cs typeface="Meiryo" panose="020B0604030504040204" pitchFamily="34" charset="-128"/>
              </a:rPr>
              <a:t>パターンとプラクティス (PnP)</a:t>
            </a:r>
          </a:p>
          <a:p>
            <a:pPr lvl="1">
              <a:lnSpc>
                <a:spcPct val="120000"/>
              </a:lnSpc>
              <a:spcBef>
                <a:spcPts val="0"/>
              </a:spcBef>
            </a:pPr>
            <a:r>
              <a:rPr lang="ja-jp" sz="2200" dirty="0">
                <a:ea typeface="Meiryo" panose="020B0604030504040204" pitchFamily="34" charset="-128"/>
                <a:cs typeface="Meiryo" panose="020B0604030504040204" pitchFamily="34" charset="-128"/>
              </a:rPr>
              <a:t>Yeoman ジェネレーター</a:t>
            </a:r>
          </a:p>
          <a:p>
            <a:pPr marL="228600" lvl="1">
              <a:lnSpc>
                <a:spcPct val="120000"/>
              </a:lnSpc>
            </a:pPr>
            <a:r>
              <a:rPr lang="ja-jp" sz="3000" dirty="0">
                <a:ea typeface="Meiryo" panose="020B0604030504040204" pitchFamily="34" charset="-128"/>
                <a:cs typeface="Meiryo" panose="020B0604030504040204" pitchFamily="34" charset="-128"/>
              </a:rPr>
              <a:t>Yeoman を使用して SharePoint Framework プロジェクトを生成する</a:t>
            </a:r>
            <a:endParaRPr lang="en-US" sz="2200" dirty="0">
              <a:ea typeface="Meiryo" panose="020B0604030504040204" pitchFamily="34" charset="-128"/>
              <a:cs typeface="Meiryo" panose="020B0604030504040204" pitchFamily="34" charset="-128"/>
            </a:endParaRPr>
          </a:p>
        </p:txBody>
      </p:sp>
      <p:sp>
        <p:nvSpPr>
          <p:cNvPr id="4" name="Rectangle 2">
            <a:extLst>
              <a:ext uri="{FF2B5EF4-FFF2-40B4-BE49-F238E27FC236}">
                <a16:creationId xmlns:a16="http://schemas.microsoft.com/office/drawing/2014/main" id="{6034D628-98E2-C045-9F20-C113F76E2CBF}"/>
              </a:ext>
            </a:extLst>
          </p:cNvPr>
          <p:cNvSpPr>
            <a:spLocks noChangeArrowheads="1"/>
          </p:cNvSpPr>
          <p:nvPr/>
        </p:nvSpPr>
        <p:spPr bwMode="auto">
          <a:xfrm>
            <a:off x="5885793" y="234832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18979046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a:xfrm>
            <a:off x="588263" y="457200"/>
            <a:ext cx="11018520" cy="523220"/>
          </a:xfrm>
        </p:spPr>
        <p:txBody>
          <a:bodyPr>
            <a:normAutofit/>
          </a:bodyPr>
          <a:lstStyle/>
          <a:p>
            <a:r>
              <a:rPr lang="ja-jp" sz="3400" b="1" dirty="0">
                <a:ea typeface="Meiryo" panose="020B0604030504040204" pitchFamily="34" charset="-128"/>
                <a:cs typeface="Meiryo" panose="020B0604030504040204" pitchFamily="34" charset="-128"/>
              </a:rPr>
              <a:t>SharePoint クライアント側 Web パーツ</a:t>
            </a:r>
          </a:p>
        </p:txBody>
      </p:sp>
      <p:sp>
        <p:nvSpPr>
          <p:cNvPr id="9" name="Text Placeholder 8">
            <a:extLst>
              <a:ext uri="{FF2B5EF4-FFF2-40B4-BE49-F238E27FC236}">
                <a16:creationId xmlns:a16="http://schemas.microsoft.com/office/drawing/2014/main" id="{79397F85-4F70-494C-805C-0DA61C174E8B}"/>
              </a:ext>
            </a:extLst>
          </p:cNvPr>
          <p:cNvSpPr>
            <a:spLocks noGrp="1"/>
          </p:cNvSpPr>
          <p:nvPr>
            <p:ph type="body" sz="quarter" idx="10"/>
          </p:nvPr>
        </p:nvSpPr>
        <p:spPr>
          <a:xfrm>
            <a:off x="584200" y="1418244"/>
            <a:ext cx="7246815" cy="5082534"/>
          </a:xfrm>
        </p:spPr>
        <p:txBody>
          <a:bodyPr>
            <a:normAutofit fontScale="25000" lnSpcReduction="20000"/>
          </a:bodyPr>
          <a:lstStyle/>
          <a:p>
            <a:pPr marL="0" indent="0">
              <a:lnSpc>
                <a:spcPct val="120000"/>
              </a:lnSpc>
              <a:spcBef>
                <a:spcPts val="600"/>
              </a:spcBef>
              <a:buNone/>
            </a:pPr>
            <a:r>
              <a:rPr lang="ja-jp" sz="8600" dirty="0">
                <a:ea typeface="Meiryo" panose="020B0604030504040204" pitchFamily="34" charset="-128"/>
                <a:cs typeface="Meiryo" panose="020B0604030504040204" pitchFamily="34" charset="-128"/>
              </a:rPr>
              <a:t>SharePoint クライアント側 Web パーツは、SharePoint ページ内に表示されるコントロールで、ブラウザーでローカルに実行されます。Web パーツのプロパティを SharePoint と統合します。</a:t>
            </a:r>
          </a:p>
          <a:p>
            <a:pPr>
              <a:lnSpc>
                <a:spcPct val="120000"/>
              </a:lnSpc>
              <a:spcBef>
                <a:spcPts val="600"/>
              </a:spcBef>
            </a:pPr>
            <a:r>
              <a:rPr lang="ja-jp" sz="7000" dirty="0">
                <a:ea typeface="Meiryo" panose="020B0604030504040204" pitchFamily="34" charset="-128"/>
                <a:cs typeface="Meiryo" panose="020B0604030504040204" pitchFamily="34" charset="-128"/>
              </a:rPr>
              <a:t>クライアント側の Web パーツのプロパティ。</a:t>
            </a:r>
          </a:p>
          <a:p>
            <a:pPr>
              <a:lnSpc>
                <a:spcPct val="120000"/>
              </a:lnSpc>
              <a:spcBef>
                <a:spcPts val="600"/>
              </a:spcBef>
            </a:pPr>
            <a:r>
              <a:rPr lang="ja-jp" sz="7000" dirty="0">
                <a:ea typeface="Meiryo" panose="020B0604030504040204" pitchFamily="34" charset="-128"/>
                <a:cs typeface="Meiryo" panose="020B0604030504040204" pitchFamily="34" charset="-128"/>
              </a:rPr>
              <a:t>サポートされているプロパティ ペインのフィールド タイプ:</a:t>
            </a:r>
          </a:p>
          <a:p>
            <a:pPr lvl="1">
              <a:lnSpc>
                <a:spcPct val="120000"/>
              </a:lnSpc>
            </a:pPr>
            <a:r>
              <a:rPr lang="ja-jp" sz="4400" dirty="0">
                <a:ea typeface="Meiryo" panose="020B0604030504040204" pitchFamily="34" charset="-128"/>
                <a:cs typeface="Meiryo" panose="020B0604030504040204" pitchFamily="34" charset="-128"/>
              </a:rPr>
              <a:t>ボタン </a:t>
            </a:r>
          </a:p>
          <a:p>
            <a:pPr lvl="1">
              <a:lnSpc>
                <a:spcPct val="120000"/>
              </a:lnSpc>
            </a:pPr>
            <a:r>
              <a:rPr lang="ja-jp" sz="4400" dirty="0">
                <a:ea typeface="Meiryo" panose="020B0604030504040204" pitchFamily="34" charset="-128"/>
                <a:cs typeface="Meiryo" panose="020B0604030504040204" pitchFamily="34" charset="-128"/>
              </a:rPr>
              <a:t>チェックボックス </a:t>
            </a:r>
          </a:p>
          <a:p>
            <a:pPr lvl="1">
              <a:lnSpc>
                <a:spcPct val="120000"/>
              </a:lnSpc>
            </a:pPr>
            <a:r>
              <a:rPr lang="ja-jp" sz="4400" dirty="0">
                <a:ea typeface="Meiryo" panose="020B0604030504040204" pitchFamily="34" charset="-128"/>
                <a:cs typeface="Meiryo" panose="020B0604030504040204" pitchFamily="34" charset="-128"/>
              </a:rPr>
              <a:t>選択肢グループ </a:t>
            </a:r>
          </a:p>
          <a:p>
            <a:pPr lvl="1">
              <a:lnSpc>
                <a:spcPct val="120000"/>
              </a:lnSpc>
            </a:pPr>
            <a:r>
              <a:rPr lang="ja-jp" sz="4400" dirty="0">
                <a:ea typeface="Meiryo" panose="020B0604030504040204" pitchFamily="34" charset="-128"/>
                <a:cs typeface="Meiryo" panose="020B0604030504040204" pitchFamily="34" charset="-128"/>
              </a:rPr>
              <a:t>ドロップダウン </a:t>
            </a:r>
          </a:p>
          <a:p>
            <a:pPr lvl="1">
              <a:lnSpc>
                <a:spcPct val="120000"/>
              </a:lnSpc>
            </a:pPr>
            <a:r>
              <a:rPr lang="ja-jp" sz="4400" dirty="0">
                <a:ea typeface="Meiryo" panose="020B0604030504040204" pitchFamily="34" charset="-128"/>
                <a:cs typeface="Meiryo" panose="020B0604030504040204" pitchFamily="34" charset="-128"/>
              </a:rPr>
              <a:t>段落罫線 </a:t>
            </a:r>
          </a:p>
          <a:p>
            <a:pPr lvl="1">
              <a:lnSpc>
                <a:spcPct val="120000"/>
              </a:lnSpc>
            </a:pPr>
            <a:r>
              <a:rPr lang="ja-jp" sz="4400" dirty="0">
                <a:ea typeface="Meiryo" panose="020B0604030504040204" pitchFamily="34" charset="-128"/>
                <a:cs typeface="Meiryo" panose="020B0604030504040204" pitchFamily="34" charset="-128"/>
              </a:rPr>
              <a:t>ラベル </a:t>
            </a:r>
          </a:p>
          <a:p>
            <a:pPr lvl="1">
              <a:lnSpc>
                <a:spcPct val="120000"/>
              </a:lnSpc>
            </a:pPr>
            <a:r>
              <a:rPr lang="ja-jp" sz="4400" dirty="0">
                <a:ea typeface="Meiryo" panose="020B0604030504040204" pitchFamily="34" charset="-128"/>
                <a:cs typeface="Meiryo" panose="020B0604030504040204" pitchFamily="34" charset="-128"/>
              </a:rPr>
              <a:t>リンク </a:t>
            </a:r>
          </a:p>
          <a:p>
            <a:pPr lvl="1">
              <a:lnSpc>
                <a:spcPct val="120000"/>
              </a:lnSpc>
            </a:pPr>
            <a:r>
              <a:rPr lang="ja-jp" sz="4400" dirty="0">
                <a:ea typeface="Meiryo" panose="020B0604030504040204" pitchFamily="34" charset="-128"/>
                <a:cs typeface="Meiryo" panose="020B0604030504040204" pitchFamily="34" charset="-128"/>
              </a:rPr>
              <a:t>スライダー </a:t>
            </a:r>
          </a:p>
          <a:p>
            <a:pPr lvl="1">
              <a:lnSpc>
                <a:spcPct val="120000"/>
              </a:lnSpc>
            </a:pPr>
            <a:r>
              <a:rPr lang="ja-jp" sz="4400" dirty="0">
                <a:ea typeface="Meiryo" panose="020B0604030504040204" pitchFamily="34" charset="-128"/>
                <a:cs typeface="Meiryo" panose="020B0604030504040204" pitchFamily="34" charset="-128"/>
              </a:rPr>
              <a:t>テキストボックス </a:t>
            </a:r>
          </a:p>
          <a:p>
            <a:pPr lvl="1">
              <a:lnSpc>
                <a:spcPct val="120000"/>
              </a:lnSpc>
            </a:pPr>
            <a:r>
              <a:rPr lang="ja-jp" sz="4400" dirty="0">
                <a:ea typeface="Meiryo" panose="020B0604030504040204" pitchFamily="34" charset="-128"/>
                <a:cs typeface="Meiryo" panose="020B0604030504040204" pitchFamily="34" charset="-128"/>
              </a:rPr>
              <a:t>複数行のテキストボックス </a:t>
            </a:r>
          </a:p>
          <a:p>
            <a:pPr lvl="1">
              <a:lnSpc>
                <a:spcPct val="120000"/>
              </a:lnSpc>
            </a:pPr>
            <a:r>
              <a:rPr lang="ja-jp" sz="4400" dirty="0">
                <a:ea typeface="Meiryo" panose="020B0604030504040204" pitchFamily="34" charset="-128"/>
                <a:cs typeface="Meiryo" panose="020B0604030504040204" pitchFamily="34" charset="-128"/>
              </a:rPr>
              <a:t>切り替え </a:t>
            </a:r>
          </a:p>
          <a:p>
            <a:pPr lvl="1">
              <a:lnSpc>
                <a:spcPct val="120000"/>
              </a:lnSpc>
            </a:pPr>
            <a:r>
              <a:rPr lang="ja-jp" sz="4400" dirty="0">
                <a:ea typeface="Meiryo" panose="020B0604030504040204" pitchFamily="34" charset="-128"/>
                <a:cs typeface="Meiryo" panose="020B0604030504040204" pitchFamily="34" charset="-128"/>
              </a:rPr>
              <a:t>カスタム </a:t>
            </a:r>
            <a:endParaRPr lang="en-US" sz="2800" dirty="0">
              <a:ea typeface="Meiryo" panose="020B0604030504040204" pitchFamily="34" charset="-128"/>
              <a:cs typeface="Meiryo" panose="020B0604030504040204" pitchFamily="34" charset="-128"/>
            </a:endParaRPr>
          </a:p>
          <a:p>
            <a:pPr marL="228600" lvl="1">
              <a:lnSpc>
                <a:spcPct val="120000"/>
              </a:lnSpc>
              <a:spcBef>
                <a:spcPts val="600"/>
              </a:spcBef>
            </a:pPr>
            <a:r>
              <a:rPr lang="ja-jp" sz="7100" dirty="0">
                <a:ea typeface="Meiryo" panose="020B0604030504040204" pitchFamily="34" charset="-128"/>
                <a:cs typeface="Meiryo" panose="020B0604030504040204" pitchFamily="34" charset="-128"/>
              </a:rPr>
              <a:t>プロパティ ウィンドウを構成。</a:t>
            </a:r>
          </a:p>
        </p:txBody>
      </p:sp>
      <p:pic>
        <p:nvPicPr>
          <p:cNvPr id="2" name="Picture 3" descr="携帯電話のスクリーンショット&#10;&#10;非常に正確でわかりやすい説明&#10;">
            <a:extLst>
              <a:ext uri="{FF2B5EF4-FFF2-40B4-BE49-F238E27FC236}">
                <a16:creationId xmlns:a16="http://schemas.microsoft.com/office/drawing/2014/main" id="{B34435E7-CA0A-4333-829D-BE35544A5FB0}"/>
              </a:ext>
            </a:extLst>
          </p:cNvPr>
          <p:cNvPicPr>
            <a:picLocks noChangeAspect="1"/>
          </p:cNvPicPr>
          <p:nvPr/>
        </p:nvPicPr>
        <p:blipFill>
          <a:blip r:embed="rId3"/>
          <a:stretch>
            <a:fillRect/>
          </a:stretch>
        </p:blipFill>
        <p:spPr>
          <a:xfrm>
            <a:off x="8260341" y="1213758"/>
            <a:ext cx="2709947" cy="5187042"/>
          </a:xfrm>
          <a:prstGeom prst="rect">
            <a:avLst/>
          </a:prstGeom>
        </p:spPr>
      </p:pic>
    </p:spTree>
    <p:extLst>
      <p:ext uri="{BB962C8B-B14F-4D97-AF65-F5344CB8AC3E}">
        <p14:creationId xmlns:p14="http://schemas.microsoft.com/office/powerpoint/2010/main" val="24442390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1046440"/>
          </a:xfrm>
        </p:spPr>
        <p:txBody>
          <a:bodyPr/>
          <a:lstStyle/>
          <a:p>
            <a:r>
              <a:rPr lang="ja-jp" sz="3400" b="1" dirty="0">
                <a:ea typeface="Meiryo" panose="020B0604030504040204" pitchFamily="34" charset="-128"/>
                <a:cs typeface="Meiryo" panose="020B0604030504040204" pitchFamily="34" charset="-128"/>
              </a:rPr>
              <a:t>SharePoint クライアント側 Web パーツの Office UI Fabric React コンポーネント</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899138"/>
            <a:ext cx="6035136" cy="4618893"/>
          </a:xfrm>
        </p:spPr>
        <p:txBody>
          <a:bodyPr/>
          <a:lstStyle/>
          <a:p>
            <a:pPr marL="0" indent="0">
              <a:buNone/>
            </a:pPr>
            <a:r>
              <a:rPr lang="ja-jp" dirty="0">
                <a:ea typeface="Meiryo" panose="020B0604030504040204" pitchFamily="34" charset="-128"/>
                <a:cs typeface="Meiryo" panose="020B0604030504040204" pitchFamily="34" charset="-128"/>
              </a:rPr>
              <a:t>開発者が使用できる UI Fagric の 2 つの領域:</a:t>
            </a:r>
          </a:p>
          <a:p>
            <a:pPr lvl="1">
              <a:lnSpc>
                <a:spcPct val="90000"/>
              </a:lnSpc>
            </a:pPr>
            <a:r>
              <a:rPr lang="ja-jp" dirty="0">
                <a:ea typeface="Meiryo" panose="020B0604030504040204" pitchFamily="34" charset="-128"/>
                <a:cs typeface="Meiryo" panose="020B0604030504040204" pitchFamily="34" charset="-128"/>
              </a:rPr>
              <a:t>UI Fabric Core</a:t>
            </a:r>
          </a:p>
          <a:p>
            <a:pPr lvl="2"/>
            <a:r>
              <a:rPr lang="ja-jp" sz="1800" dirty="0">
                <a:ea typeface="Meiryo" panose="020B0604030504040204" pitchFamily="34" charset="-128"/>
                <a:cs typeface="Meiryo" panose="020B0604030504040204" pitchFamily="34" charset="-128"/>
              </a:rPr>
              <a:t>色</a:t>
            </a:r>
          </a:p>
          <a:p>
            <a:pPr lvl="2"/>
            <a:r>
              <a:rPr lang="ja-jp" sz="1800" dirty="0">
                <a:ea typeface="Meiryo" panose="020B0604030504040204" pitchFamily="34" charset="-128"/>
                <a:cs typeface="Meiryo" panose="020B0604030504040204" pitchFamily="34" charset="-128"/>
              </a:rPr>
              <a:t>アイコン</a:t>
            </a:r>
          </a:p>
          <a:p>
            <a:pPr lvl="2"/>
            <a:r>
              <a:rPr lang="ja-jp" sz="1800" dirty="0">
                <a:ea typeface="Meiryo" panose="020B0604030504040204" pitchFamily="34" charset="-128"/>
                <a:cs typeface="Meiryo" panose="020B0604030504040204" pitchFamily="34" charset="-128"/>
              </a:rPr>
              <a:t>フォント</a:t>
            </a:r>
          </a:p>
          <a:p>
            <a:pPr lvl="2"/>
            <a:r>
              <a:rPr lang="ja-jp" sz="1800" dirty="0">
                <a:ea typeface="Meiryo" panose="020B0604030504040204" pitchFamily="34" charset="-128"/>
                <a:cs typeface="Meiryo" panose="020B0604030504040204" pitchFamily="34" charset="-128"/>
              </a:rPr>
              <a:t>グリッド</a:t>
            </a:r>
            <a:endParaRPr lang="en-US" sz="2400" dirty="0">
              <a:ea typeface="Meiryo" panose="020B0604030504040204" pitchFamily="34" charset="-128"/>
              <a:cs typeface="Meiryo" panose="020B0604030504040204" pitchFamily="34" charset="-128"/>
            </a:endParaRPr>
          </a:p>
          <a:p>
            <a:pPr lvl="1">
              <a:lnSpc>
                <a:spcPct val="90000"/>
              </a:lnSpc>
            </a:pPr>
            <a:r>
              <a:rPr lang="ja-jp" dirty="0">
                <a:ea typeface="Meiryo" panose="020B0604030504040204" pitchFamily="34" charset="-128"/>
                <a:cs typeface="Meiryo" panose="020B0604030504040204" pitchFamily="34" charset="-128"/>
              </a:rPr>
              <a:t>Fabric React コンポーネント: </a:t>
            </a:r>
            <a:r>
              <a:rPr lang="ja-jp" sz="1800" dirty="0">
                <a:ea typeface="Meiryo" panose="020B0604030504040204" pitchFamily="34" charset="-128"/>
                <a:cs typeface="Meiryo" panose="020B0604030504040204" pitchFamily="34" charset="-128"/>
              </a:rPr>
              <a:t>一連の再利用可能なコンポーネント</a:t>
            </a:r>
          </a:p>
          <a:p>
            <a:pPr lvl="2"/>
            <a:r>
              <a:rPr lang="ja-jp" sz="1800" dirty="0">
                <a:ea typeface="Meiryo" panose="020B0604030504040204" pitchFamily="34" charset="-128"/>
                <a:cs typeface="Meiryo" panose="020B0604030504040204" pitchFamily="34" charset="-128"/>
              </a:rPr>
              <a:t>ボタン</a:t>
            </a:r>
          </a:p>
          <a:p>
            <a:pPr lvl="2"/>
            <a:r>
              <a:rPr lang="ja-jp" sz="1800" dirty="0">
                <a:ea typeface="Meiryo" panose="020B0604030504040204" pitchFamily="34" charset="-128"/>
                <a:cs typeface="Meiryo" panose="020B0604030504040204" pitchFamily="34" charset="-128"/>
              </a:rPr>
              <a:t>ナビゲーション</a:t>
            </a:r>
          </a:p>
          <a:p>
            <a:pPr lvl="2"/>
            <a:r>
              <a:rPr lang="ja-jp" sz="1800" dirty="0">
                <a:ea typeface="Meiryo" panose="020B0604030504040204" pitchFamily="34" charset="-128"/>
                <a:cs typeface="Meiryo" panose="020B0604030504040204" pitchFamily="34" charset="-128"/>
              </a:rPr>
              <a:t>ドロップダウン</a:t>
            </a:r>
          </a:p>
          <a:p>
            <a:pPr lvl="2"/>
            <a:r>
              <a:rPr lang="ja-jp" sz="1800" dirty="0">
                <a:ea typeface="Meiryo" panose="020B0604030504040204" pitchFamily="34" charset="-128"/>
                <a:cs typeface="Meiryo" panose="020B0604030504040204" pitchFamily="34" charset="-128"/>
              </a:rPr>
              <a:t>ラベル</a:t>
            </a:r>
          </a:p>
        </p:txBody>
      </p:sp>
      <p:pic>
        <p:nvPicPr>
          <p:cNvPr id="6" name="Picture 6" descr="携帯電話のスクリーンショット&#10;&#10;非常に正確でわかりやすい説明&#10;">
            <a:extLst>
              <a:ext uri="{FF2B5EF4-FFF2-40B4-BE49-F238E27FC236}">
                <a16:creationId xmlns:a16="http://schemas.microsoft.com/office/drawing/2014/main" id="{FDBF40B4-FFD1-49C0-BF9C-7C7FF0C28F70}"/>
              </a:ext>
            </a:extLst>
          </p:cNvPr>
          <p:cNvPicPr>
            <a:picLocks noChangeAspect="1"/>
          </p:cNvPicPr>
          <p:nvPr/>
        </p:nvPicPr>
        <p:blipFill>
          <a:blip r:embed="rId3"/>
          <a:stretch>
            <a:fillRect/>
          </a:stretch>
        </p:blipFill>
        <p:spPr>
          <a:xfrm>
            <a:off x="7113397" y="1899138"/>
            <a:ext cx="3799114" cy="4120858"/>
          </a:xfrm>
          <a:prstGeom prst="rect">
            <a:avLst/>
          </a:prstGeom>
        </p:spPr>
      </p:pic>
    </p:spTree>
    <p:extLst>
      <p:ext uri="{BB962C8B-B14F-4D97-AF65-F5344CB8AC3E}">
        <p14:creationId xmlns:p14="http://schemas.microsoft.com/office/powerpoint/2010/main" val="33412392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3" y="457200"/>
            <a:ext cx="11018520" cy="1046440"/>
          </a:xfrm>
        </p:spPr>
        <p:txBody>
          <a:bodyPr/>
          <a:lstStyle/>
          <a:p>
            <a:r>
              <a:rPr lang="ja-jp" sz="3400" b="1" dirty="0">
                <a:ea typeface="Meiryo" panose="020B0604030504040204" pitchFamily="34" charset="-128"/>
                <a:cs typeface="Meiryo" panose="020B0604030504040204" pitchFamily="34" charset="-128"/>
              </a:rPr>
              <a:t>SharePoint クライアント側 Web パーツの Office UI Fabric React コンポーネント</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654953"/>
            <a:ext cx="11018520" cy="2208297"/>
          </a:xfrm>
        </p:spPr>
        <p:txBody>
          <a:bodyPr/>
          <a:lstStyle/>
          <a:p>
            <a:pPr>
              <a:lnSpc>
                <a:spcPct val="90000"/>
              </a:lnSpc>
            </a:pPr>
            <a:r>
              <a:rPr lang="ja-jp" dirty="0">
                <a:ea typeface="Meiryo" panose="020B0604030504040204" pitchFamily="34" charset="-128"/>
                <a:cs typeface="Meiryo" panose="020B0604030504040204" pitchFamily="34" charset="-128"/>
              </a:rPr>
              <a:t>SharePoint Framework での Office UI Fabric Core と Fabric React の使用</a:t>
            </a:r>
          </a:p>
          <a:p>
            <a:pPr>
              <a:lnSpc>
                <a:spcPct val="90000"/>
              </a:lnSpc>
            </a:pPr>
            <a:r>
              <a:rPr lang="ja-jp" dirty="0">
                <a:ea typeface="Meiryo" panose="020B0604030504040204" pitchFamily="34" charset="-128"/>
                <a:cs typeface="Meiryo" panose="020B0604030504040204" pitchFamily="34" charset="-128"/>
              </a:rPr>
              <a:t>Office UI Fabric Core パッケージ</a:t>
            </a:r>
          </a:p>
          <a:p>
            <a:pPr>
              <a:lnSpc>
                <a:spcPct val="90000"/>
              </a:lnSpc>
            </a:pPr>
            <a:r>
              <a:rPr lang="ja-jp" dirty="0">
                <a:ea typeface="Meiryo" panose="020B0604030504040204" pitchFamily="34" charset="-128"/>
                <a:cs typeface="Meiryo" panose="020B0604030504040204" pitchFamily="34" charset="-128"/>
              </a:rPr>
              <a:t>Office UI Fabric React コンポーネント</a:t>
            </a:r>
          </a:p>
          <a:p>
            <a:pPr>
              <a:lnSpc>
                <a:spcPct val="90000"/>
              </a:lnSpc>
            </a:pPr>
            <a:r>
              <a:rPr lang="ja-jp" dirty="0">
                <a:ea typeface="Meiryo" panose="020B0604030504040204" pitchFamily="34" charset="-128"/>
                <a:cs typeface="Meiryo" panose="020B0604030504040204" pitchFamily="34" charset="-128"/>
              </a:rPr>
              <a:t>Office UI Fabric での CSS の課題</a:t>
            </a:r>
          </a:p>
        </p:txBody>
      </p:sp>
    </p:spTree>
    <p:extLst>
      <p:ext uri="{BB962C8B-B14F-4D97-AF65-F5344CB8AC3E}">
        <p14:creationId xmlns:p14="http://schemas.microsoft.com/office/powerpoint/2010/main" val="2668058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ja-jp"/>
              <a:t>Single Part App Pages</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839704" cy="5082534"/>
          </a:xfrm>
        </p:spPr>
        <p:txBody>
          <a:bodyPr>
            <a:normAutofit fontScale="77500" lnSpcReduction="20000"/>
          </a:bodyPr>
          <a:lstStyle/>
          <a:p>
            <a:pPr marL="0" indent="0">
              <a:lnSpc>
                <a:spcPct val="120000"/>
              </a:lnSpc>
              <a:spcBef>
                <a:spcPts val="600"/>
              </a:spcBef>
              <a:spcAft>
                <a:spcPts val="600"/>
              </a:spcAft>
              <a:buNone/>
            </a:pPr>
            <a:r>
              <a:rPr lang="ja-jp" sz="3000" dirty="0">
                <a:ea typeface="Meiryo" panose="020B0604030504040204" pitchFamily="34" charset="-128"/>
                <a:cs typeface="Meiryo" panose="020B0604030504040204" pitchFamily="34" charset="-128"/>
              </a:rPr>
              <a:t>Single Part App Pages は、レイアウトをロックした状態で SharePoint Online で SharePoint Framework Web パーツまたは Teams アプリケーションをホストする機能を提供します。エンド ユーザーは、Single Part App Pages レイアウトを使用するページを変更または構成することはできません。</a:t>
            </a:r>
          </a:p>
          <a:p>
            <a:pPr>
              <a:lnSpc>
                <a:spcPct val="120000"/>
              </a:lnSpc>
            </a:pPr>
            <a:r>
              <a:rPr lang="ja-jp" dirty="0">
                <a:ea typeface="Meiryo" panose="020B0604030504040204" pitchFamily="34" charset="-128"/>
                <a:cs typeface="Meiryo" panose="020B0604030504040204" pitchFamily="34" charset="-128"/>
              </a:rPr>
              <a:t>App ページには次の特徴があります。</a:t>
            </a:r>
          </a:p>
          <a:p>
            <a:pPr lvl="1">
              <a:lnSpc>
                <a:spcPct val="120000"/>
              </a:lnSpc>
            </a:pPr>
            <a:r>
              <a:rPr lang="ja-jp" dirty="0">
                <a:ea typeface="Meiryo" panose="020B0604030504040204" pitchFamily="34" charset="-128"/>
                <a:cs typeface="Meiryo" panose="020B0604030504040204" pitchFamily="34" charset="-128"/>
              </a:rPr>
              <a:t>Single Part App Pages は、エンド ユーザーがブラウザーを使用して編集することはできません。</a:t>
            </a:r>
          </a:p>
          <a:p>
            <a:pPr lvl="1">
              <a:lnSpc>
                <a:spcPct val="120000"/>
              </a:lnSpc>
            </a:pPr>
            <a:r>
              <a:rPr lang="ja-jp" dirty="0">
                <a:ea typeface="Meiryo" panose="020B0604030504040204" pitchFamily="34" charset="-128"/>
                <a:cs typeface="Meiryo" panose="020B0604030504040204" pitchFamily="34" charset="-128"/>
              </a:rPr>
              <a:t>現在、単一の Web パーツまたは Microsoft Teams アプリケーションのみのホスティングをサポートしています。</a:t>
            </a:r>
          </a:p>
          <a:p>
            <a:pPr lvl="1">
              <a:lnSpc>
                <a:spcPct val="120000"/>
              </a:lnSpc>
            </a:pPr>
            <a:r>
              <a:rPr lang="ja-jp" dirty="0">
                <a:ea typeface="Meiryo" panose="020B0604030504040204" pitchFamily="34" charset="-128"/>
                <a:cs typeface="Meiryo" panose="020B0604030504040204" pitchFamily="34" charset="-128"/>
              </a:rPr>
              <a:t>ページ レイアウトは、プログラムで通常のページ レイアウトから Single Page App Pages にのみ変更できます。</a:t>
            </a:r>
          </a:p>
          <a:p>
            <a:pPr lvl="1">
              <a:lnSpc>
                <a:spcPct val="120000"/>
              </a:lnSpc>
            </a:pPr>
            <a:r>
              <a:rPr lang="ja-jp" dirty="0">
                <a:ea typeface="Meiryo" panose="020B0604030504040204" pitchFamily="34" charset="-128"/>
                <a:cs typeface="Meiryo" panose="020B0604030504040204" pitchFamily="34" charset="-128"/>
              </a:rPr>
              <a:t>エンド ユーザーは、公開された Web パーツまたは Teams アプリケーションをパラメーター化できません。</a:t>
            </a:r>
          </a:p>
          <a:p>
            <a:pPr marL="228600" lvl="1">
              <a:lnSpc>
                <a:spcPct val="120000"/>
              </a:lnSpc>
              <a:spcBef>
                <a:spcPts val="600"/>
              </a:spcBef>
            </a:pPr>
            <a:r>
              <a:rPr lang="ja-jp" sz="2800" dirty="0">
                <a:ea typeface="Meiryo" panose="020B0604030504040204" pitchFamily="34" charset="-128"/>
                <a:cs typeface="Meiryo" panose="020B0604030504040204" pitchFamily="34" charset="-128"/>
              </a:rPr>
              <a:t>テナントで Single Part App Pages を使用します。</a:t>
            </a:r>
          </a:p>
          <a:p>
            <a:pPr marL="228600" lvl="1">
              <a:lnSpc>
                <a:spcPct val="120000"/>
              </a:lnSpc>
            </a:pPr>
            <a:r>
              <a:rPr lang="ja-jp" sz="2800" dirty="0">
                <a:ea typeface="Meiryo" panose="020B0604030504040204" pitchFamily="34" charset="-128"/>
                <a:cs typeface="Meiryo" panose="020B0604030504040204" pitchFamily="34" charset="-128"/>
              </a:rPr>
              <a:t>ブラウザー コンソールで JavaScript を使用してページ レイアウトを変更します。</a:t>
            </a:r>
          </a:p>
          <a:p>
            <a:pPr marL="228600" lvl="1">
              <a:lnSpc>
                <a:spcPct val="120000"/>
              </a:lnSpc>
            </a:pPr>
            <a:r>
              <a:rPr lang="ja-jp" sz="2800" dirty="0">
                <a:ea typeface="Meiryo" panose="020B0604030504040204" pitchFamily="34" charset="-128"/>
                <a:cs typeface="Meiryo" panose="020B0604030504040204" pitchFamily="34" charset="-128"/>
              </a:rPr>
              <a:t>PnP PowerShell を使用してページ レイアウトを変更します。</a:t>
            </a: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1036094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dirty="0">
                <a:latin typeface="+mn-lt"/>
                <a:ea typeface="Meiryo" panose="020B0604030504040204" pitchFamily="34" charset="-128"/>
                <a:cs typeface="Meiryo" panose="020B0604030504040204" pitchFamily="34" charset="-128"/>
              </a:rPr>
              <a:t>デモ</a:t>
            </a:r>
          </a:p>
        </p:txBody>
      </p:sp>
      <p:sp>
        <p:nvSpPr>
          <p:cNvPr id="5" name="Rectangle 4">
            <a:extLst>
              <a:ext uri="{FF2B5EF4-FFF2-40B4-BE49-F238E27FC236}">
                <a16:creationId xmlns:a16="http://schemas.microsoft.com/office/drawing/2014/main" id="{00F46602-B06F-46C1-912D-C12271F48CF5}"/>
              </a:ext>
            </a:extLst>
          </p:cNvPr>
          <p:cNvSpPr/>
          <p:nvPr/>
        </p:nvSpPr>
        <p:spPr>
          <a:xfrm>
            <a:off x="5381624" y="2951946"/>
            <a:ext cx="5269123" cy="954107"/>
          </a:xfrm>
          <a:prstGeom prst="rect">
            <a:avLst/>
          </a:prstGeom>
        </p:spPr>
        <p:txBody>
          <a:bodyPr wrap="square">
            <a:spAutoFit/>
          </a:bodyPr>
          <a:lstStyle/>
          <a:p>
            <a:r>
              <a:rPr lang="ja-jp" sz="2800" dirty="0">
                <a:ea typeface="Meiryo" panose="020B0604030504040204" pitchFamily="34" charset="-128"/>
                <a:cs typeface="Meiryo" panose="020B0604030504040204" pitchFamily="34" charset="-128"/>
              </a:rPr>
              <a:t>SharePoint Framework (SPFx) の概要</a:t>
            </a:r>
          </a:p>
        </p:txBody>
      </p:sp>
    </p:spTree>
    <p:extLst>
      <p:ext uri="{BB962C8B-B14F-4D97-AF65-F5344CB8AC3E}">
        <p14:creationId xmlns:p14="http://schemas.microsoft.com/office/powerpoint/2010/main" val="2537971250"/>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24B0C6-4AB8-4B46-B7A5-AA0BE9FEE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82727C-CD81-44BC-B5DA-2B00EA4B19AB}">
  <ds:schemaRefs>
    <ds:schemaRef ds:uri="http://purl.org/dc/dcmitype/"/>
    <ds:schemaRef ds:uri="http://schemas.microsoft.com/office/infopath/2007/PartnerControls"/>
    <ds:schemaRef ds:uri="http://schemas.microsoft.com/office/2006/documentManagement/types"/>
    <ds:schemaRef ds:uri="http://purl.org/dc/terms/"/>
    <ds:schemaRef ds:uri="http://www.w3.org/XML/1998/namespace"/>
    <ds:schemaRef ds:uri="http://schemas.microsoft.com/office/2006/metadata/properties"/>
    <ds:schemaRef ds:uri="http://schemas.openxmlformats.org/package/2006/metadata/core-properties"/>
    <ds:schemaRef ds:uri="http://purl.org/dc/elements/1.1/"/>
    <ds:schemaRef ds:uri="75c92904-f576-44db-8133-88c65665be3e"/>
    <ds:schemaRef ds:uri="a0deddf0-f628-451c-a763-2edd5c6ccf46"/>
  </ds:schemaRefs>
</ds:datastoreItem>
</file>

<file path=customXml/itemProps3.xml><?xml version="1.0" encoding="utf-8"?>
<ds:datastoreItem xmlns:ds="http://schemas.openxmlformats.org/officeDocument/2006/customXml" ds:itemID="{5FAD7A4E-AAE2-43F4-9C00-5E32B6E6B3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TotalTime>
  <Words>9318</Words>
  <Application>Microsoft Office PowerPoint</Application>
  <PresentationFormat>Widescreen</PresentationFormat>
  <Paragraphs>278</Paragraphs>
  <Slides>31</Slides>
  <Notes>31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Meiryo</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White Template</vt:lpstr>
      <vt:lpstr>SharePoint の拡張とカスタマイズ</vt:lpstr>
      <vt:lpstr>SharePoint Framework Web パーツ</vt:lpstr>
      <vt:lpstr>SharePoint Framework の概要</vt:lpstr>
      <vt:lpstr>SharePoint Framework 開発ツールとライブラリ</vt:lpstr>
      <vt:lpstr>SharePoint クライアント側 Web パーツ</vt:lpstr>
      <vt:lpstr>SharePoint クライアント側 Web パーツの Office UI Fabric React コンポーネント</vt:lpstr>
      <vt:lpstr>SharePoint クライアント側 Web パーツの Office UI Fabric React コンポーネント</vt:lpstr>
      <vt:lpstr>Single Part App Pages</vt:lpstr>
      <vt:lpstr>デモ</vt:lpstr>
      <vt:lpstr>SharePoint Framework 機能拡張</vt:lpstr>
      <vt:lpstr>SharePoint Framework 機能拡張</vt:lpstr>
      <vt:lpstr>アプリケーション カスタマイザー機能拡張</vt:lpstr>
      <vt:lpstr>ListView コマンド セット機能拡張</vt:lpstr>
      <vt:lpstr>フィールド カスタマイザー機能拡張</vt:lpstr>
      <vt:lpstr>デモ</vt:lpstr>
      <vt:lpstr>SPFx ソリューションを パッケージ化してデプロイする</vt:lpstr>
      <vt:lpstr>デプロイするパッケージを準備する</vt:lpstr>
      <vt:lpstr>ソリューションをパッケージ化する</vt:lpstr>
      <vt:lpstr>テナントスコープ ソリューションのデプロイメント</vt:lpstr>
      <vt:lpstr>ドメイン分離 Web パーツ</vt:lpstr>
      <vt:lpstr>運用環境に合わせて SharePoint Framework 構築を最適化する</vt:lpstr>
      <vt:lpstr>デモ</vt:lpstr>
      <vt:lpstr>Microsoft Graph とサードパーティ API の使用</vt:lpstr>
      <vt:lpstr>MSGraphClient を使用して Microsoft Graph に接続する</vt:lpstr>
      <vt:lpstr>AadHttpClient について理解する</vt:lpstr>
      <vt:lpstr>サードパーティの API を使用するアクセス許可を付与する</vt:lpstr>
      <vt:lpstr>SharePoint でのブランディングとテーマ設定</vt:lpstr>
      <vt:lpstr>SharePoint サイトのテーマ</vt:lpstr>
      <vt:lpstr>SharePoint サイトのテーマ</vt:lpstr>
      <vt:lpstr>サイト デザインとサイト スクリプト</vt:lpstr>
      <vt:lpstr>サイト デザインとサイト スクリプト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の拡張とカスタマイズ</dc:title>
  <dc:creator>Julie Descamp (CLEARWATER GROUP LLC)</dc:creator>
  <cp:lastModifiedBy>Siriporn (Jeab) Klinhom</cp:lastModifiedBy>
  <cp:revision>7</cp:revision>
  <dcterms:created xsi:type="dcterms:W3CDTF">2020-07-22T18:16:24Z</dcterms:created>
  <dcterms:modified xsi:type="dcterms:W3CDTF">2020-08-13T06:46:38Z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